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11"/>
  </p:notesMasterIdLst>
  <p:sldIdLst>
    <p:sldId id="256" r:id="rId2"/>
    <p:sldId id="259" r:id="rId3"/>
    <p:sldId id="261" r:id="rId4"/>
    <p:sldId id="260" r:id="rId5"/>
    <p:sldId id="263" r:id="rId6"/>
    <p:sldId id="264" r:id="rId7"/>
    <p:sldId id="265" r:id="rId8"/>
    <p:sldId id="266" r:id="rId9"/>
    <p:sldId id="267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640" y="3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6456EA2-9EEC-4067-9FA8-2CA9C739C64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2D30767-5817-4D47-821A-2E2FAB23C28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4199E09A-3CFD-48EB-AF00-967948863E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39271C5F-29D6-444F-A5CA-108F58827C4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1031372C-9D32-42A7-8103-C34A7166E27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5758205E-097D-4266-8056-3959D662B4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73D0C22-57D1-4C51-957D-35779005914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>
            <a:extLst>
              <a:ext uri="{FF2B5EF4-FFF2-40B4-BE49-F238E27FC236}">
                <a16:creationId xmlns:a16="http://schemas.microsoft.com/office/drawing/2014/main" id="{426D2F41-09A1-4EE2-BF65-2DCEDD9F7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4803343 w 1000"/>
              <a:gd name="T3" fmla="*/ 0 h 1000"/>
              <a:gd name="T4" fmla="*/ 4803343 w 1000"/>
              <a:gd name="T5" fmla="*/ 109538 h 1000"/>
              <a:gd name="T6" fmla="*/ 0 w 1000"/>
              <a:gd name="T7" fmla="*/ 109538 h 1000"/>
              <a:gd name="T8" fmla="*/ 0 w 1000"/>
              <a:gd name="T9" fmla="*/ 0 h 1000"/>
              <a:gd name="T10" fmla="*/ 7772400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B2686-7AB3-4216-A7B1-08380E854D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8F075-4EA3-488D-ADF1-469FC0A023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40F78-B64E-4353-BFE2-D666F30B8F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0EE363-0E81-451E-8C98-814A066902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592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9112990-F9F1-46CA-A873-85EA1623D4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5A760F8-348B-4ECB-9969-C07E32AEA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2833B6B-BE9B-4F3D-BE66-5B8C54B6D1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C3F442-4B5D-493C-8E06-39EFBFA408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276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EDA9A4-8AC3-4421-A5C9-9FE8D09130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498D4D5-C9CF-4AAA-B621-20962039D0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759166D-E27E-4BFC-B755-03723ADCF0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3C1F1-3947-42C5-912C-52F2A7CF54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14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32587B4-D30E-42A3-89BA-D4CC25E316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4920F3F-068F-45D9-98E6-A8559B0C2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869168C-D2C3-4FAB-B462-B1D1C053E4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57331B-DABE-4AC2-B86E-3EAABB5FA6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3831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8380000-569F-4845-9B44-24686537EA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FD526C9-223E-4D16-A50A-638740DBF7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2C18B82-14C5-4D46-9923-C0A7B91D4B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33E587-B912-4B22-B9EB-91564DEE4B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625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C659445-AD4A-4949-AFA8-A70E7C2D60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AE15F9D-9D60-4D78-89F5-49E8EBCB2E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AA05D093-0223-4833-9C1D-58B34E1582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1BD3ED-9020-4FE6-BCA0-542BFDB0F2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602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A0FDD1-6F98-41A9-B28B-93BFF178F1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8CBDCE-07C3-4805-AED7-02144941FA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AF65EE-A68A-46A3-AAD5-323C604052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54F69-5962-408E-B04A-DCC2140307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322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EDF7030-CEF3-4CB2-AFA9-020D1ECA33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9A711C0-0888-4436-B90E-D9FB90AFA9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18D13FB-6B31-4D45-A08A-47CACB6A65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C86DC7-EA59-47EF-909D-77358A7E65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983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49F998C-7A90-4A4A-8BDC-408F5EFD5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EDE3636F-958E-404A-93E7-238359BBD5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D71E30E-E486-4FEF-8CC1-9C74258FB4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8CE32-9B00-428A-BD72-D2447DA4D5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28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2B34AE9-B936-4051-8ED0-478D14E989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9978540-D522-49BB-B1EA-6F2B6392CF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80FE30DB-479E-43E1-99D7-57BFD9DD9B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D9A52C-1D96-483E-AA8B-732708D479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988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A6942E9-1EB5-48EB-A88B-564AADA75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C11F503-2624-4BA2-A5E7-E9BCA9577B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B50E29B-12BB-473D-B1F1-D10E6ABB82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CEE5B-05E2-41FC-9D65-AB95C1579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82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3687C7A-6145-4364-B974-1B5411F23B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CBC8153-9EDF-4715-9C8A-907A93E5AF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AutoShape 4">
            <a:extLst>
              <a:ext uri="{FF2B5EF4-FFF2-40B4-BE49-F238E27FC236}">
                <a16:creationId xmlns:a16="http://schemas.microsoft.com/office/drawing/2014/main" id="{0D7F3730-49F5-4225-9F47-B67FC4E49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4655511 w 1000"/>
              <a:gd name="T3" fmla="*/ 0 h 1000"/>
              <a:gd name="T4" fmla="*/ 4655511 w 1000"/>
              <a:gd name="T5" fmla="*/ 109537 h 1000"/>
              <a:gd name="T6" fmla="*/ 0 w 1000"/>
              <a:gd name="T7" fmla="*/ 109537 h 1000"/>
              <a:gd name="T8" fmla="*/ 0 w 1000"/>
              <a:gd name="T9" fmla="*/ 0 h 1000"/>
              <a:gd name="T10" fmla="*/ 7958138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9" name="Line 5">
            <a:extLst>
              <a:ext uri="{FF2B5EF4-FFF2-40B4-BE49-F238E27FC236}">
                <a16:creationId xmlns:a16="http://schemas.microsoft.com/office/drawing/2014/main" id="{FE07C2C7-A52D-4825-A815-3BB89C8406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89D3910D-E0AB-4C4C-88DF-74033D84F72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227E1AFB-DEA8-4E18-B359-AC727DB3538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81AEC5BD-9346-4A4A-9322-26724F7298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2D6B1E-4BDB-4604-A355-E0E9E06682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>
          <a:solidFill>
            <a:schemeClr val="tx1"/>
          </a:solidFill>
          <a:latin typeface="+mn-lt"/>
          <a:cs typeface="+mn-cs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10" Type="http://schemas.openxmlformats.org/officeDocument/2006/relationships/image" Target="../media/image8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wmf"/><Relationship Id="rId7" Type="http://schemas.openxmlformats.org/officeDocument/2006/relationships/image" Target="../media/image1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3.wmf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80FBA09-F9C5-4BB5-B702-53F5FAD2B5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Simple Series Circuits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4F575CF-7B2E-48DB-B3CB-8685D60F5A3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3077" name="Group 8">
            <a:extLst>
              <a:ext uri="{FF2B5EF4-FFF2-40B4-BE49-F238E27FC236}">
                <a16:creationId xmlns:a16="http://schemas.microsoft.com/office/drawing/2014/main" id="{9B6AC75B-C4EA-4396-81B1-AF9AB05FFF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93595" y="3131638"/>
            <a:ext cx="4956810" cy="3124946"/>
            <a:chOff x="3322" y="2236"/>
            <a:chExt cx="2162" cy="1363"/>
          </a:xfrm>
        </p:grpSpPr>
        <p:sp>
          <p:nvSpPr>
            <p:cNvPr id="3078" name="Rectangle 9">
              <a:extLst>
                <a:ext uri="{FF2B5EF4-FFF2-40B4-BE49-F238E27FC236}">
                  <a16:creationId xmlns:a16="http://schemas.microsoft.com/office/drawing/2014/main" id="{162161DD-7CD9-4FEE-A099-0A6C99E4C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2236"/>
              <a:ext cx="2162" cy="1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3079" name="Picture 10">
              <a:extLst>
                <a:ext uri="{FF2B5EF4-FFF2-40B4-BE49-F238E27FC236}">
                  <a16:creationId xmlns:a16="http://schemas.microsoft.com/office/drawing/2014/main" id="{BBC5CC2C-9F7E-4734-AABB-1410350597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" y="2344"/>
              <a:ext cx="1996" cy="1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80" name="Text Box 11">
              <a:extLst>
                <a:ext uri="{FF2B5EF4-FFF2-40B4-BE49-F238E27FC236}">
                  <a16:creationId xmlns:a16="http://schemas.microsoft.com/office/drawing/2014/main" id="{EC601AB9-4F71-4EC3-9C90-328596EAD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5" y="3358"/>
              <a:ext cx="977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dirty="0"/>
                <a:t>Series Circuit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D60A6F6-06C9-4EF6-A758-DF936A0690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Simple Series Circuits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FBD7796-437E-482F-ADFB-EC1CDE9207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/>
              <a:t>Each device occurs one after the other sequentially or </a:t>
            </a:r>
            <a:r>
              <a:rPr lang="en-US" altLang="en-US" sz="2400" b="1" dirty="0">
                <a:solidFill>
                  <a:srgbClr val="C00000"/>
                </a:solidFill>
              </a:rPr>
              <a:t>“serially”</a:t>
            </a:r>
            <a:r>
              <a:rPr lang="en-US" altLang="en-US" sz="2400" dirty="0"/>
              <a:t>.</a:t>
            </a:r>
          </a:p>
          <a:p>
            <a:pPr eaLnBrk="1" hangingPunct="1"/>
            <a:r>
              <a:rPr lang="en-US" altLang="en-US" sz="2400" dirty="0"/>
              <a:t>The Christmas light dilemma: If one light goes out all of them go out.</a:t>
            </a:r>
          </a:p>
        </p:txBody>
      </p:sp>
      <p:grpSp>
        <p:nvGrpSpPr>
          <p:cNvPr id="5159" name="Group 39">
            <a:extLst>
              <a:ext uri="{FF2B5EF4-FFF2-40B4-BE49-F238E27FC236}">
                <a16:creationId xmlns:a16="http://schemas.microsoft.com/office/drawing/2014/main" id="{00B6C100-6307-481B-A870-5ACBA0AA5259}"/>
              </a:ext>
            </a:extLst>
          </p:cNvPr>
          <p:cNvGrpSpPr>
            <a:grpSpLocks/>
          </p:cNvGrpSpPr>
          <p:nvPr/>
        </p:nvGrpSpPr>
        <p:grpSpPr bwMode="auto">
          <a:xfrm>
            <a:off x="2979738" y="3516039"/>
            <a:ext cx="3678237" cy="2517775"/>
            <a:chOff x="3443" y="2734"/>
            <a:chExt cx="2317" cy="1586"/>
          </a:xfrm>
        </p:grpSpPr>
        <p:sp>
          <p:nvSpPr>
            <p:cNvPr id="4101" name="Rectangle 40">
              <a:extLst>
                <a:ext uri="{FF2B5EF4-FFF2-40B4-BE49-F238E27FC236}">
                  <a16:creationId xmlns:a16="http://schemas.microsoft.com/office/drawing/2014/main" id="{950DCEE2-36DD-42D0-8C17-96E272FEF0C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43" y="2734"/>
              <a:ext cx="2317" cy="15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2" name="Text Box 41">
              <a:extLst>
                <a:ext uri="{FF2B5EF4-FFF2-40B4-BE49-F238E27FC236}">
                  <a16:creationId xmlns:a16="http://schemas.microsoft.com/office/drawing/2014/main" id="{EB021CAD-11A6-45D2-9777-46ECFAD60E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4" y="2812"/>
              <a:ext cx="345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anose="02020603050405020304" pitchFamily="18" charset="0"/>
                </a:rPr>
                <a:t>R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1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4103" name="Text Box 42">
              <a:extLst>
                <a:ext uri="{FF2B5EF4-FFF2-40B4-BE49-F238E27FC236}">
                  <a16:creationId xmlns:a16="http://schemas.microsoft.com/office/drawing/2014/main" id="{5810F49E-D3F0-4C94-9039-6EF657680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7" y="3340"/>
              <a:ext cx="373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anose="02020603050405020304" pitchFamily="18" charset="0"/>
                </a:rPr>
                <a:t>R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2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4104" name="Object 43">
              <a:extLst>
                <a:ext uri="{FF2B5EF4-FFF2-40B4-BE49-F238E27FC236}">
                  <a16:creationId xmlns:a16="http://schemas.microsoft.com/office/drawing/2014/main" id="{50B46215-8B23-498D-A3B5-F6B7736E5A0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61" y="3297"/>
            <a:ext cx="122" cy="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2" imgW="144299" imgH="551374" progId="Word.Picture.8">
                    <p:embed/>
                  </p:oleObj>
                </mc:Choice>
                <mc:Fallback>
                  <p:oleObj name="Picture" r:id="rId2" imgW="144299" imgH="551374" progId="Word.Picture.8">
                    <p:embed/>
                    <p:pic>
                      <p:nvPicPr>
                        <p:cNvPr id="0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61" y="3297"/>
                          <a:ext cx="122" cy="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5" name="Text Box 44">
              <a:extLst>
                <a:ext uri="{FF2B5EF4-FFF2-40B4-BE49-F238E27FC236}">
                  <a16:creationId xmlns:a16="http://schemas.microsoft.com/office/drawing/2014/main" id="{64BF39D7-F9E8-4545-8675-8A4984394E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5" y="3294"/>
              <a:ext cx="33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4106" name="Line 45">
              <a:extLst>
                <a:ext uri="{FF2B5EF4-FFF2-40B4-BE49-F238E27FC236}">
                  <a16:creationId xmlns:a16="http://schemas.microsoft.com/office/drawing/2014/main" id="{AE72902B-40C1-4F90-9C3D-C90CE7E47C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03" y="3124"/>
              <a:ext cx="1" cy="3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" name="Line 46">
              <a:extLst>
                <a:ext uri="{FF2B5EF4-FFF2-40B4-BE49-F238E27FC236}">
                  <a16:creationId xmlns:a16="http://schemas.microsoft.com/office/drawing/2014/main" id="{89F66FB7-01B7-4722-85D9-3BFF88883D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3578"/>
              <a:ext cx="0" cy="3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" name="Line 47">
              <a:extLst>
                <a:ext uri="{FF2B5EF4-FFF2-40B4-BE49-F238E27FC236}">
                  <a16:creationId xmlns:a16="http://schemas.microsoft.com/office/drawing/2014/main" id="{F03416B6-1E20-4E3D-9BE3-8491B9B06B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3883"/>
              <a:ext cx="6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Line 48">
              <a:extLst>
                <a:ext uri="{FF2B5EF4-FFF2-40B4-BE49-F238E27FC236}">
                  <a16:creationId xmlns:a16="http://schemas.microsoft.com/office/drawing/2014/main" id="{B305CFD1-EAF4-4AE2-802A-AF27691997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2" y="3121"/>
              <a:ext cx="0" cy="1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Line 49">
              <a:extLst>
                <a:ext uri="{FF2B5EF4-FFF2-40B4-BE49-F238E27FC236}">
                  <a16:creationId xmlns:a16="http://schemas.microsoft.com/office/drawing/2014/main" id="{84FB91B4-91AE-4E55-8484-30371DF1E0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22" y="3707"/>
              <a:ext cx="0" cy="1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Line 50">
              <a:extLst>
                <a:ext uri="{FF2B5EF4-FFF2-40B4-BE49-F238E27FC236}">
                  <a16:creationId xmlns:a16="http://schemas.microsoft.com/office/drawing/2014/main" id="{A9826D89-0CDD-4614-BDD4-06D558273C1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036" y="3123"/>
              <a:ext cx="2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Line 51">
              <a:extLst>
                <a:ext uri="{FF2B5EF4-FFF2-40B4-BE49-F238E27FC236}">
                  <a16:creationId xmlns:a16="http://schemas.microsoft.com/office/drawing/2014/main" id="{E0395A0B-5512-4C2C-B959-B4B3458CCA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8" y="3883"/>
              <a:ext cx="27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Line 52">
              <a:extLst>
                <a:ext uri="{FF2B5EF4-FFF2-40B4-BE49-F238E27FC236}">
                  <a16:creationId xmlns:a16="http://schemas.microsoft.com/office/drawing/2014/main" id="{9FEF34D1-3BBE-4036-8C19-C5D7EA2B5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" y="3124"/>
              <a:ext cx="6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Text Box 53">
              <a:extLst>
                <a:ext uri="{FF2B5EF4-FFF2-40B4-BE49-F238E27FC236}">
                  <a16:creationId xmlns:a16="http://schemas.microsoft.com/office/drawing/2014/main" id="{1D1821D7-4729-4996-888B-8C19A481C5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9" y="3298"/>
              <a:ext cx="27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anose="02020603050405020304" pitchFamily="18" charset="0"/>
                </a:rPr>
                <a:t>V</a:t>
              </a:r>
              <a:endParaRPr lang="en-US" altLang="en-US" sz="1600">
                <a:latin typeface="Times New Roman" panose="02020603050405020304" pitchFamily="18" charset="0"/>
              </a:endParaRPr>
            </a:p>
          </p:txBody>
        </p:sp>
        <p:pic>
          <p:nvPicPr>
            <p:cNvPr id="4115" name="Picture 54">
              <a:extLst>
                <a:ext uri="{FF2B5EF4-FFF2-40B4-BE49-F238E27FC236}">
                  <a16:creationId xmlns:a16="http://schemas.microsoft.com/office/drawing/2014/main" id="{0C7137C6-B5ED-43E1-BDE9-CC6C26FB79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68" y="3648"/>
              <a:ext cx="107" cy="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16" name="Picture 55">
              <a:extLst>
                <a:ext uri="{FF2B5EF4-FFF2-40B4-BE49-F238E27FC236}">
                  <a16:creationId xmlns:a16="http://schemas.microsoft.com/office/drawing/2014/main" id="{83522B03-E05C-440E-BB66-A922253104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49" y="2891"/>
              <a:ext cx="107" cy="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17" name="Text Box 56">
              <a:extLst>
                <a:ext uri="{FF2B5EF4-FFF2-40B4-BE49-F238E27FC236}">
                  <a16:creationId xmlns:a16="http://schemas.microsoft.com/office/drawing/2014/main" id="{5BE133DE-716D-4839-8999-FFE25FCC08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7" y="3938"/>
              <a:ext cx="33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anose="02020603050405020304" pitchFamily="18" charset="0"/>
                </a:rPr>
                <a:t>R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3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4118" name="Group 57">
              <a:extLst>
                <a:ext uri="{FF2B5EF4-FFF2-40B4-BE49-F238E27FC236}">
                  <a16:creationId xmlns:a16="http://schemas.microsoft.com/office/drawing/2014/main" id="{EB001FA6-8BCA-4667-AEEF-E4CCFAB217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6" y="3488"/>
              <a:ext cx="295" cy="81"/>
              <a:chOff x="2162" y="3286"/>
              <a:chExt cx="332" cy="96"/>
            </a:xfrm>
          </p:grpSpPr>
          <p:sp>
            <p:nvSpPr>
              <p:cNvPr id="4119" name="Line 58">
                <a:extLst>
                  <a:ext uri="{FF2B5EF4-FFF2-40B4-BE49-F238E27FC236}">
                    <a16:creationId xmlns:a16="http://schemas.microsoft.com/office/drawing/2014/main" id="{1D6A7D02-5659-4B6F-A05B-EDE9FAA35C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2" y="3286"/>
                <a:ext cx="3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0" name="Line 59">
                <a:extLst>
                  <a:ext uri="{FF2B5EF4-FFF2-40B4-BE49-F238E27FC236}">
                    <a16:creationId xmlns:a16="http://schemas.microsoft.com/office/drawing/2014/main" id="{C227EC7C-24E3-4EE8-926D-C0559B7746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0" y="3382"/>
                <a:ext cx="1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175AF6A-8517-4358-BB5B-6D2BF357E3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8823" y="304800"/>
            <a:ext cx="8386354" cy="1216025"/>
          </a:xfrm>
        </p:spPr>
        <p:txBody>
          <a:bodyPr/>
          <a:lstStyle/>
          <a:p>
            <a:pPr eaLnBrk="1" hangingPunct="1"/>
            <a:r>
              <a:rPr lang="en-US" altLang="en-US" sz="3400" dirty="0"/>
              <a:t>Simple Series Circuit – </a:t>
            </a:r>
            <a:r>
              <a:rPr lang="en-US" altLang="en-US" sz="3400" b="1" dirty="0">
                <a:solidFill>
                  <a:srgbClr val="C00000"/>
                </a:solidFill>
              </a:rPr>
              <a:t>“Loop Rule” </a:t>
            </a:r>
            <a:r>
              <a:rPr lang="en-US" altLang="en-US" sz="3400" dirty="0"/>
              <a:t>Conservation of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>
                <a:extLst>
                  <a:ext uri="{FF2B5EF4-FFF2-40B4-BE49-F238E27FC236}">
                    <a16:creationId xmlns:a16="http://schemas.microsoft.com/office/drawing/2014/main" id="{0406DC77-171F-441B-879C-64D84E4CA9AE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en-US" sz="2200" dirty="0"/>
                  <a:t>In a series circuit, the sum of the voltages in the loop is equal to zero.</a:t>
                </a:r>
              </a:p>
              <a:p>
                <a:pPr lvl="1" eaLnBrk="1" hangingPunct="1">
                  <a:buFont typeface="Wingdings" panose="05000000000000000000" pitchFamily="2" charset="2"/>
                  <a:buNone/>
                </a:pPr>
                <a:r>
                  <a:rPr lang="en-US" altLang="en-US" dirty="0"/>
                  <a:t>		</a:t>
                </a:r>
                <a:r>
                  <a:rPr lang="en-US" altLang="en-US" sz="3200" dirty="0"/>
                  <a:t> </a:t>
                </a:r>
                <a:endParaRPr lang="en-US" altLang="en-US" sz="2400" dirty="0"/>
              </a:p>
              <a:p>
                <a:pPr lvl="1" eaLnBrk="1" hangingPunct="1">
                  <a:buFont typeface="Wingdings" panose="05000000000000000000" pitchFamily="2" charset="2"/>
                  <a:buNone/>
                </a:pPr>
                <a:r>
                  <a:rPr lang="en-US" altLang="en-US" sz="2200" dirty="0"/>
                  <a:t>If we consider the source voltage to be positive and the voltage drops of each device to be negative.</a:t>
                </a:r>
              </a:p>
              <a:p>
                <a:pPr lvl="1" eaLnBrk="1" hangingPunct="1">
                  <a:buFont typeface="Wingdings" panose="05000000000000000000" pitchFamily="2" charset="2"/>
                  <a:buNone/>
                </a:pPr>
                <a:endParaRPr lang="en-US" altLang="en-US" sz="3200" dirty="0"/>
              </a:p>
              <a:p>
                <a:pPr lvl="1" eaLnBrk="1" hangingPunct="1">
                  <a:buFont typeface="Wingdings" panose="05000000000000000000" pitchFamily="2" charset="2"/>
                  <a:buNone/>
                </a:pPr>
                <a:r>
                  <a:rPr lang="en-US" altLang="en-US" sz="2200" dirty="0"/>
                  <a:t>Since </a:t>
                </a:r>
                <a14:m>
                  <m:oMath xmlns:m="http://schemas.openxmlformats.org/officeDocument/2006/math">
                    <m:r>
                      <a:rPr lang="en-US" altLang="en-US" sz="22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en-US" sz="2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200" i="1" dirty="0" smtClean="0">
                        <a:latin typeface="Cambria Math" panose="02040503050406030204" pitchFamily="18" charset="0"/>
                      </a:rPr>
                      <m:t>𝐼𝑅</m:t>
                    </m:r>
                    <m:r>
                      <a:rPr lang="en-US" alt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200" dirty="0"/>
                  <a:t>(</a:t>
                </a:r>
                <a:r>
                  <a:rPr lang="en-US" altLang="en-US" sz="2000" dirty="0"/>
                  <a:t>from Ohm’s Law</a:t>
                </a:r>
                <a:r>
                  <a:rPr lang="en-US" altLang="en-US" sz="2200" dirty="0"/>
                  <a:t>):</a:t>
                </a:r>
              </a:p>
              <a:p>
                <a:pPr lvl="2" eaLnBrk="1" hangingPunct="1">
                  <a:buFont typeface="Wingdings" panose="05000000000000000000" pitchFamily="2" charset="2"/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7171" name="Rectangle 3">
                <a:extLst>
                  <a:ext uri="{FF2B5EF4-FFF2-40B4-BE49-F238E27FC236}">
                    <a16:creationId xmlns:a16="http://schemas.microsoft.com/office/drawing/2014/main" id="{0406DC77-171F-441B-879C-64D84E4CA9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838" t="-857" r="-1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95" name="Group 27">
            <a:extLst>
              <a:ext uri="{FF2B5EF4-FFF2-40B4-BE49-F238E27FC236}">
                <a16:creationId xmlns:a16="http://schemas.microsoft.com/office/drawing/2014/main" id="{34134DFC-4E65-4CC5-8AFD-F26D8D226D9D}"/>
              </a:ext>
            </a:extLst>
          </p:cNvPr>
          <p:cNvGrpSpPr>
            <a:grpSpLocks/>
          </p:cNvGrpSpPr>
          <p:nvPr/>
        </p:nvGrpSpPr>
        <p:grpSpPr bwMode="auto">
          <a:xfrm>
            <a:off x="6049108" y="4853354"/>
            <a:ext cx="3094892" cy="2004646"/>
            <a:chOff x="3443" y="2734"/>
            <a:chExt cx="2317" cy="1586"/>
          </a:xfrm>
        </p:grpSpPr>
        <p:sp>
          <p:nvSpPr>
            <p:cNvPr id="5125" name="Rectangle 26">
              <a:extLst>
                <a:ext uri="{FF2B5EF4-FFF2-40B4-BE49-F238E27FC236}">
                  <a16:creationId xmlns:a16="http://schemas.microsoft.com/office/drawing/2014/main" id="{AE818125-B55A-4F12-AE45-CEC6D0C877C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43" y="2734"/>
              <a:ext cx="2317" cy="15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26" name="Text Box 5">
              <a:extLst>
                <a:ext uri="{FF2B5EF4-FFF2-40B4-BE49-F238E27FC236}">
                  <a16:creationId xmlns:a16="http://schemas.microsoft.com/office/drawing/2014/main" id="{9CB895EF-9C0D-4708-A539-883E6DC058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4" y="2812"/>
              <a:ext cx="345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latin typeface="Times New Roman" panose="02020603050405020304" pitchFamily="18" charset="0"/>
                </a:rPr>
                <a:t>V</a:t>
              </a:r>
              <a:r>
                <a:rPr lang="en-US" altLang="en-US" baseline="-25000" dirty="0">
                  <a:latin typeface="Times New Roman" panose="02020603050405020304" pitchFamily="18" charset="0"/>
                </a:rPr>
                <a:t>1</a:t>
              </a:r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5127" name="Text Box 8">
              <a:extLst>
                <a:ext uri="{FF2B5EF4-FFF2-40B4-BE49-F238E27FC236}">
                  <a16:creationId xmlns:a16="http://schemas.microsoft.com/office/drawing/2014/main" id="{39D40276-0138-4033-8A62-651044D9D8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7" y="3340"/>
              <a:ext cx="373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Times New Roman" panose="02020603050405020304" pitchFamily="18" charset="0"/>
                </a:rPr>
                <a:t>V</a:t>
              </a:r>
              <a:r>
                <a:rPr lang="en-US" altLang="en-US" baseline="-25000">
                  <a:latin typeface="Times New Roman" panose="02020603050405020304" pitchFamily="18" charset="0"/>
                </a:rPr>
                <a:t>2</a:t>
              </a:r>
              <a:endParaRPr lang="en-US" altLang="en-US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5128" name="Object 9">
              <a:extLst>
                <a:ext uri="{FF2B5EF4-FFF2-40B4-BE49-F238E27FC236}">
                  <a16:creationId xmlns:a16="http://schemas.microsoft.com/office/drawing/2014/main" id="{AE235142-93C2-4E6B-98AC-90AF0E03E55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61" y="3297"/>
            <a:ext cx="122" cy="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4" imgW="144299" imgH="551374" progId="Word.Picture.8">
                    <p:embed/>
                  </p:oleObj>
                </mc:Choice>
                <mc:Fallback>
                  <p:oleObj name="Picture" r:id="rId4" imgW="144299" imgH="551374" progId="Word.Picture.8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61" y="3297"/>
                          <a:ext cx="122" cy="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9" name="Text Box 10">
              <a:extLst>
                <a:ext uri="{FF2B5EF4-FFF2-40B4-BE49-F238E27FC236}">
                  <a16:creationId xmlns:a16="http://schemas.microsoft.com/office/drawing/2014/main" id="{7C7759A9-FA00-4B07-BFF5-5AA111B254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5" y="3169"/>
              <a:ext cx="33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5130" name="Line 11">
              <a:extLst>
                <a:ext uri="{FF2B5EF4-FFF2-40B4-BE49-F238E27FC236}">
                  <a16:creationId xmlns:a16="http://schemas.microsoft.com/office/drawing/2014/main" id="{C6132F15-87BE-4D0D-B3C8-04FC2583D5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03" y="3124"/>
              <a:ext cx="1" cy="3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1" name="Line 12">
              <a:extLst>
                <a:ext uri="{FF2B5EF4-FFF2-40B4-BE49-F238E27FC236}">
                  <a16:creationId xmlns:a16="http://schemas.microsoft.com/office/drawing/2014/main" id="{F83906A0-2D72-46E6-AD78-9E30ED9A20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3578"/>
              <a:ext cx="0" cy="3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Line 13">
              <a:extLst>
                <a:ext uri="{FF2B5EF4-FFF2-40B4-BE49-F238E27FC236}">
                  <a16:creationId xmlns:a16="http://schemas.microsoft.com/office/drawing/2014/main" id="{F385AA96-683E-4A07-8C28-CCF56B8179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3883"/>
              <a:ext cx="6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3" name="Line 14">
              <a:extLst>
                <a:ext uri="{FF2B5EF4-FFF2-40B4-BE49-F238E27FC236}">
                  <a16:creationId xmlns:a16="http://schemas.microsoft.com/office/drawing/2014/main" id="{7C6FF63B-7C19-4825-975B-673FBDDAE5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2" y="3121"/>
              <a:ext cx="0" cy="1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4" name="Line 15">
              <a:extLst>
                <a:ext uri="{FF2B5EF4-FFF2-40B4-BE49-F238E27FC236}">
                  <a16:creationId xmlns:a16="http://schemas.microsoft.com/office/drawing/2014/main" id="{5405BD02-041C-4065-9919-7779ED175A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22" y="3707"/>
              <a:ext cx="0" cy="1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5" name="Line 16">
              <a:extLst>
                <a:ext uri="{FF2B5EF4-FFF2-40B4-BE49-F238E27FC236}">
                  <a16:creationId xmlns:a16="http://schemas.microsoft.com/office/drawing/2014/main" id="{C4397500-106F-41E5-8522-488C8715F5C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036" y="3123"/>
              <a:ext cx="2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6" name="Line 17">
              <a:extLst>
                <a:ext uri="{FF2B5EF4-FFF2-40B4-BE49-F238E27FC236}">
                  <a16:creationId xmlns:a16="http://schemas.microsoft.com/office/drawing/2014/main" id="{CF4715DA-71B6-4D05-BB4F-C290BE92C7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8" y="3883"/>
              <a:ext cx="27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Line 18">
              <a:extLst>
                <a:ext uri="{FF2B5EF4-FFF2-40B4-BE49-F238E27FC236}">
                  <a16:creationId xmlns:a16="http://schemas.microsoft.com/office/drawing/2014/main" id="{1F1E21C8-B872-49D5-BA1E-A9EA4EC54B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" y="3124"/>
              <a:ext cx="6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Text Box 19">
              <a:extLst>
                <a:ext uri="{FF2B5EF4-FFF2-40B4-BE49-F238E27FC236}">
                  <a16:creationId xmlns:a16="http://schemas.microsoft.com/office/drawing/2014/main" id="{B917DB2F-25FE-4CE4-BB80-4DB75E601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9" y="3265"/>
              <a:ext cx="27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latin typeface="Times New Roman" panose="02020603050405020304" pitchFamily="18" charset="0"/>
                </a:rPr>
                <a:t>V</a:t>
              </a:r>
            </a:p>
          </p:txBody>
        </p:sp>
        <p:pic>
          <p:nvPicPr>
            <p:cNvPr id="5139" name="Picture 20">
              <a:extLst>
                <a:ext uri="{FF2B5EF4-FFF2-40B4-BE49-F238E27FC236}">
                  <a16:creationId xmlns:a16="http://schemas.microsoft.com/office/drawing/2014/main" id="{C6A88C27-9CCA-4F6E-AA67-D0D5624779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68" y="3648"/>
              <a:ext cx="107" cy="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40" name="Picture 21">
              <a:extLst>
                <a:ext uri="{FF2B5EF4-FFF2-40B4-BE49-F238E27FC236}">
                  <a16:creationId xmlns:a16="http://schemas.microsoft.com/office/drawing/2014/main" id="{50E71200-61EC-4B61-8C47-E4BB286FE4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49" y="2891"/>
              <a:ext cx="107" cy="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41" name="Text Box 22">
              <a:extLst>
                <a:ext uri="{FF2B5EF4-FFF2-40B4-BE49-F238E27FC236}">
                  <a16:creationId xmlns:a16="http://schemas.microsoft.com/office/drawing/2014/main" id="{8593BBE3-8041-4CFE-9A82-C82FEAED28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7" y="3938"/>
              <a:ext cx="33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Times New Roman" panose="02020603050405020304" pitchFamily="18" charset="0"/>
                </a:rPr>
                <a:t>V</a:t>
              </a:r>
              <a:r>
                <a:rPr lang="en-US" altLang="en-US" baseline="-25000">
                  <a:latin typeface="Times New Roman" panose="02020603050405020304" pitchFamily="18" charset="0"/>
                </a:rPr>
                <a:t>3</a:t>
              </a:r>
              <a:endParaRPr lang="en-US" altLang="en-US">
                <a:latin typeface="Times New Roman" panose="02020603050405020304" pitchFamily="18" charset="0"/>
              </a:endParaRPr>
            </a:p>
          </p:txBody>
        </p:sp>
        <p:grpSp>
          <p:nvGrpSpPr>
            <p:cNvPr id="5142" name="Group 23">
              <a:extLst>
                <a:ext uri="{FF2B5EF4-FFF2-40B4-BE49-F238E27FC236}">
                  <a16:creationId xmlns:a16="http://schemas.microsoft.com/office/drawing/2014/main" id="{4A28C6FF-DBDC-4059-AD8E-178FB87304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6" y="3488"/>
              <a:ext cx="295" cy="81"/>
              <a:chOff x="2162" y="3286"/>
              <a:chExt cx="332" cy="96"/>
            </a:xfrm>
          </p:grpSpPr>
          <p:sp>
            <p:nvSpPr>
              <p:cNvPr id="5143" name="Line 24">
                <a:extLst>
                  <a:ext uri="{FF2B5EF4-FFF2-40B4-BE49-F238E27FC236}">
                    <a16:creationId xmlns:a16="http://schemas.microsoft.com/office/drawing/2014/main" id="{5DD32A11-1DE3-43DB-AAE2-F584EA513E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2" y="3286"/>
                <a:ext cx="3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4" name="Line 25">
                <a:extLst>
                  <a:ext uri="{FF2B5EF4-FFF2-40B4-BE49-F238E27FC236}">
                    <a16:creationId xmlns:a16="http://schemas.microsoft.com/office/drawing/2014/main" id="{05BD259B-35EF-4F22-885A-05CD488F37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0" y="3382"/>
                <a:ext cx="1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C3A53C-495A-46E0-BB70-141E8467BE44}"/>
                  </a:ext>
                </a:extLst>
              </p:cNvPr>
              <p:cNvSpPr/>
              <p:nvPr/>
            </p:nvSpPr>
            <p:spPr>
              <a:xfrm>
                <a:off x="1586910" y="4932161"/>
                <a:ext cx="3821113" cy="461665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C3A53C-495A-46E0-BB70-141E8467BE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910" y="4932161"/>
                <a:ext cx="3821113" cy="461665"/>
              </a:xfrm>
              <a:prstGeom prst="rect">
                <a:avLst/>
              </a:prstGeom>
              <a:blipFill>
                <a:blip r:embed="rId7"/>
                <a:stretch>
                  <a:fillRect l="-159" b="-384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FC95BAB-27E8-4D20-9828-BA5D0C0E1B18}"/>
                  </a:ext>
                </a:extLst>
              </p:cNvPr>
              <p:cNvSpPr/>
              <p:nvPr/>
            </p:nvSpPr>
            <p:spPr>
              <a:xfrm>
                <a:off x="2579623" y="2586426"/>
                <a:ext cx="3762440" cy="461665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FC95BAB-27E8-4D20-9828-BA5D0C0E1B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623" y="2586426"/>
                <a:ext cx="3762440" cy="461665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5D04A9C-0DF0-47A1-B825-DBF0D0EA274A}"/>
                  </a:ext>
                </a:extLst>
              </p:cNvPr>
              <p:cNvSpPr/>
              <p:nvPr/>
            </p:nvSpPr>
            <p:spPr>
              <a:xfrm>
                <a:off x="581752" y="3915753"/>
                <a:ext cx="3762440" cy="461665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5D04A9C-0DF0-47A1-B825-DBF0D0EA27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52" y="3915753"/>
                <a:ext cx="3762440" cy="461665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42B177F-48D5-4E06-9B9D-22F5F0670735}"/>
                  </a:ext>
                </a:extLst>
              </p:cNvPr>
              <p:cNvSpPr/>
              <p:nvPr/>
            </p:nvSpPr>
            <p:spPr>
              <a:xfrm>
                <a:off x="5410237" y="3913476"/>
                <a:ext cx="3159135" cy="461665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42B177F-48D5-4E06-9B9D-22F5F06707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37" y="3913476"/>
                <a:ext cx="3159135" cy="461665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row: Right 3">
            <a:extLst>
              <a:ext uri="{FF2B5EF4-FFF2-40B4-BE49-F238E27FC236}">
                <a16:creationId xmlns:a16="http://schemas.microsoft.com/office/drawing/2014/main" id="{15AA311F-DF9C-4DC5-AB78-37E04519ECBE}"/>
              </a:ext>
            </a:extLst>
          </p:cNvPr>
          <p:cNvSpPr/>
          <p:nvPr/>
        </p:nvSpPr>
        <p:spPr>
          <a:xfrm>
            <a:off x="4376057" y="4087150"/>
            <a:ext cx="1018903" cy="17134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1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1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7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2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1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1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  <p:bldP spid="2" grpId="0" animBg="1"/>
      <p:bldP spid="3" grpId="0" animBg="1"/>
      <p:bldP spid="27" grpId="0" animBg="1"/>
      <p:bldP spid="28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0925AB78-A20B-4EC5-B736-C16AB1B81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In a series circuit, the same amount of charge passes through each device.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800" dirty="0"/>
              <a:t>			</a:t>
            </a:r>
          </a:p>
        </p:txBody>
      </p:sp>
      <p:grpSp>
        <p:nvGrpSpPr>
          <p:cNvPr id="6174" name="Group 30">
            <a:extLst>
              <a:ext uri="{FF2B5EF4-FFF2-40B4-BE49-F238E27FC236}">
                <a16:creationId xmlns:a16="http://schemas.microsoft.com/office/drawing/2014/main" id="{CF128D69-068C-4A78-88C2-A208C4C512C5}"/>
              </a:ext>
            </a:extLst>
          </p:cNvPr>
          <p:cNvGrpSpPr>
            <a:grpSpLocks/>
          </p:cNvGrpSpPr>
          <p:nvPr/>
        </p:nvGrpSpPr>
        <p:grpSpPr bwMode="auto">
          <a:xfrm>
            <a:off x="2889250" y="3479800"/>
            <a:ext cx="3482975" cy="2365375"/>
            <a:chOff x="1820" y="2192"/>
            <a:chExt cx="2194" cy="1490"/>
          </a:xfrm>
        </p:grpSpPr>
        <p:sp>
          <p:nvSpPr>
            <p:cNvPr id="6152" name="Rectangle 29">
              <a:extLst>
                <a:ext uri="{FF2B5EF4-FFF2-40B4-BE49-F238E27FC236}">
                  <a16:creationId xmlns:a16="http://schemas.microsoft.com/office/drawing/2014/main" id="{C99D5AAC-2E50-43A6-85AC-C73E9CD54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0" y="2192"/>
              <a:ext cx="2194" cy="14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6153" name="Group 28">
              <a:extLst>
                <a:ext uri="{FF2B5EF4-FFF2-40B4-BE49-F238E27FC236}">
                  <a16:creationId xmlns:a16="http://schemas.microsoft.com/office/drawing/2014/main" id="{C7369A96-6E5F-45D2-B1E2-2DB32712983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826" y="2195"/>
              <a:ext cx="2155" cy="1468"/>
              <a:chOff x="1578" y="2420"/>
              <a:chExt cx="2466" cy="1680"/>
            </a:xfrm>
          </p:grpSpPr>
          <p:sp>
            <p:nvSpPr>
              <p:cNvPr id="6154" name="Text Box 4">
                <a:extLst>
                  <a:ext uri="{FF2B5EF4-FFF2-40B4-BE49-F238E27FC236}">
                    <a16:creationId xmlns:a16="http://schemas.microsoft.com/office/drawing/2014/main" id="{2E164DD3-3A2B-4130-970E-7B0C0D43BB0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889" y="2420"/>
                <a:ext cx="388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>
                    <a:latin typeface="Times New Roman" panose="02020603050405020304" pitchFamily="18" charset="0"/>
                  </a:rPr>
                  <a:t>R</a:t>
                </a:r>
                <a:r>
                  <a:rPr lang="en-US" altLang="en-US" sz="2400" baseline="-25000">
                    <a:latin typeface="Times New Roman" panose="02020603050405020304" pitchFamily="18" charset="0"/>
                  </a:rPr>
                  <a:t>1</a:t>
                </a: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6155" name="Group 8">
                <a:extLst>
                  <a:ext uri="{FF2B5EF4-FFF2-40B4-BE49-F238E27FC236}">
                    <a16:creationId xmlns:a16="http://schemas.microsoft.com/office/drawing/2014/main" id="{A93C4BE7-7833-42CC-ABBC-B99C52D8667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78" y="2729"/>
                <a:ext cx="2466" cy="1371"/>
                <a:chOff x="1884" y="2792"/>
                <a:chExt cx="2466" cy="1371"/>
              </a:xfrm>
            </p:grpSpPr>
            <p:grpSp>
              <p:nvGrpSpPr>
                <p:cNvPr id="6156" name="Group 9">
                  <a:extLst>
                    <a:ext uri="{FF2B5EF4-FFF2-40B4-BE49-F238E27FC236}">
                      <a16:creationId xmlns:a16="http://schemas.microsoft.com/office/drawing/2014/main" id="{34A0CD14-1E85-444E-9473-AE1A5891959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884" y="2792"/>
                  <a:ext cx="2466" cy="1371"/>
                  <a:chOff x="1884" y="2792"/>
                  <a:chExt cx="2466" cy="1371"/>
                </a:xfrm>
              </p:grpSpPr>
              <p:sp>
                <p:nvSpPr>
                  <p:cNvPr id="6160" name="Text Box 10">
                    <a:extLst>
                      <a:ext uri="{FF2B5EF4-FFF2-40B4-BE49-F238E27FC236}">
                        <a16:creationId xmlns:a16="http://schemas.microsoft.com/office/drawing/2014/main" id="{ABF04B75-B186-46E6-982E-FC42E8345F5B}"/>
                      </a:ext>
                    </a:extLst>
                  </p:cNvPr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3998" y="3110"/>
                    <a:ext cx="352" cy="3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2400">
                        <a:latin typeface="Times New Roman" panose="02020603050405020304" pitchFamily="18" charset="0"/>
                      </a:rPr>
                      <a:t>R</a:t>
                    </a:r>
                    <a:r>
                      <a:rPr lang="en-US" altLang="en-US" sz="2400" baseline="-25000">
                        <a:latin typeface="Times New Roman" panose="02020603050405020304" pitchFamily="18" charset="0"/>
                      </a:rPr>
                      <a:t>2</a:t>
                    </a: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  <p:graphicFrame>
                <p:nvGraphicFramePr>
                  <p:cNvPr id="6161" name="Object 11">
                    <a:extLst>
                      <a:ext uri="{FF2B5EF4-FFF2-40B4-BE49-F238E27FC236}">
                        <a16:creationId xmlns:a16="http://schemas.microsoft.com/office/drawing/2014/main" id="{B50F4588-DEE2-49CB-82D2-3B0BEE8CCB82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856" y="3059"/>
                  <a:ext cx="137" cy="491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Picture" r:id="rId2" imgW="144299" imgH="551374" progId="Word.Picture.8">
                          <p:embed/>
                        </p:oleObj>
                      </mc:Choice>
                      <mc:Fallback>
                        <p:oleObj name="Picture" r:id="rId2" imgW="144299" imgH="551374" progId="Word.Picture.8">
                          <p:embed/>
                          <p:pic>
                            <p:nvPicPr>
                              <p:cNvPr id="0" name="Object 11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56" y="3059"/>
                                <a:ext cx="137" cy="491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6162" name="Text Box 12">
                    <a:extLst>
                      <a:ext uri="{FF2B5EF4-FFF2-40B4-BE49-F238E27FC236}">
                        <a16:creationId xmlns:a16="http://schemas.microsoft.com/office/drawing/2014/main" id="{02BB3598-05D9-4920-9261-964C75683297}"/>
                      </a:ext>
                    </a:extLst>
                  </p:cNvPr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060" y="3056"/>
                    <a:ext cx="371" cy="2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2400">
                        <a:latin typeface="Times New Roman" panose="02020603050405020304" pitchFamily="18" charset="0"/>
                      </a:rPr>
                      <a:t>+</a:t>
                    </a:r>
                  </a:p>
                </p:txBody>
              </p:sp>
              <p:sp>
                <p:nvSpPr>
                  <p:cNvPr id="6163" name="Line 13">
                    <a:extLst>
                      <a:ext uri="{FF2B5EF4-FFF2-40B4-BE49-F238E27FC236}">
                        <a16:creationId xmlns:a16="http://schemas.microsoft.com/office/drawing/2014/main" id="{B1C5F685-A29C-4087-8C21-45F6435D3D59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327" y="2854"/>
                    <a:ext cx="2" cy="4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4" name="Line 14">
                    <a:extLst>
                      <a:ext uri="{FF2B5EF4-FFF2-40B4-BE49-F238E27FC236}">
                        <a16:creationId xmlns:a16="http://schemas.microsoft.com/office/drawing/2014/main" id="{8608C14C-60C7-4D7F-B342-34B5F6D0D233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329" y="3393"/>
                    <a:ext cx="0" cy="35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5" name="Line 15">
                    <a:extLst>
                      <a:ext uri="{FF2B5EF4-FFF2-40B4-BE49-F238E27FC236}">
                        <a16:creationId xmlns:a16="http://schemas.microsoft.com/office/drawing/2014/main" id="{59FE3C80-8A60-4734-A5DD-8302681B377D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329" y="3755"/>
                    <a:ext cx="77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6" name="Line 16">
                    <a:extLst>
                      <a:ext uri="{FF2B5EF4-FFF2-40B4-BE49-F238E27FC236}">
                        <a16:creationId xmlns:a16="http://schemas.microsoft.com/office/drawing/2014/main" id="{349F76AC-039C-4276-A096-FDCA494D5F2A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925" y="2850"/>
                    <a:ext cx="0" cy="2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7" name="Line 17">
                    <a:extLst>
                      <a:ext uri="{FF2B5EF4-FFF2-40B4-BE49-F238E27FC236}">
                        <a16:creationId xmlns:a16="http://schemas.microsoft.com/office/drawing/2014/main" id="{2B6F4914-4E95-4F87-ABD2-FC4B848230A5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925" y="3547"/>
                    <a:ext cx="0" cy="20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8" name="Line 18">
                    <a:extLst>
                      <a:ext uri="{FF2B5EF4-FFF2-40B4-BE49-F238E27FC236}">
                        <a16:creationId xmlns:a16="http://schemas.microsoft.com/office/drawing/2014/main" id="{D6E0E2DF-7331-4B07-BD7D-C6A2B480BB41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603" y="2852"/>
                    <a:ext cx="32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9" name="Line 19">
                    <a:extLst>
                      <a:ext uri="{FF2B5EF4-FFF2-40B4-BE49-F238E27FC236}">
                        <a16:creationId xmlns:a16="http://schemas.microsoft.com/office/drawing/2014/main" id="{7AF47E6E-6A90-4AA8-889A-4AD8CECC6159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616" y="3756"/>
                    <a:ext cx="30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70" name="Line 20">
                    <a:extLst>
                      <a:ext uri="{FF2B5EF4-FFF2-40B4-BE49-F238E27FC236}">
                        <a16:creationId xmlns:a16="http://schemas.microsoft.com/office/drawing/2014/main" id="{3BEE4D84-B208-4D9F-A7DE-3E7FB357385F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325" y="2854"/>
                    <a:ext cx="77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71" name="Text Box 21">
                    <a:extLst>
                      <a:ext uri="{FF2B5EF4-FFF2-40B4-BE49-F238E27FC236}">
                        <a16:creationId xmlns:a16="http://schemas.microsoft.com/office/drawing/2014/main" id="{AFD303A8-08F6-441B-AA4D-1A364C60B8EC}"/>
                      </a:ext>
                    </a:extLst>
                  </p:cNvPr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884" y="3060"/>
                    <a:ext cx="308" cy="3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2400">
                        <a:latin typeface="Times New Roman" panose="02020603050405020304" pitchFamily="18" charset="0"/>
                      </a:rPr>
                      <a:t>V</a:t>
                    </a:r>
                    <a:endParaRPr lang="en-US" altLang="en-US" sz="1600">
                      <a:latin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6172" name="Picture 22">
                    <a:extLst>
                      <a:ext uri="{FF2B5EF4-FFF2-40B4-BE49-F238E27FC236}">
                        <a16:creationId xmlns:a16="http://schemas.microsoft.com/office/drawing/2014/main" id="{6C06A5AE-C4FC-4AB0-8FA4-65F3F94660B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3297" y="3491"/>
                    <a:ext cx="127" cy="52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6173" name="Picture 23">
                    <a:extLst>
                      <a:ext uri="{FF2B5EF4-FFF2-40B4-BE49-F238E27FC236}">
                        <a16:creationId xmlns:a16="http://schemas.microsoft.com/office/drawing/2014/main" id="{E1B46903-BE35-42E7-8FE3-086EA2FAB0E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3276" y="2592"/>
                    <a:ext cx="127" cy="52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" name="Text Box 24">
                    <a:extLst>
                      <a:ext uri="{FF2B5EF4-FFF2-40B4-BE49-F238E27FC236}">
                        <a16:creationId xmlns:a16="http://schemas.microsoft.com/office/drawing/2014/main" id="{B210B868-869A-49CD-BCC8-82CF29949EC2}"/>
                      </a:ext>
                    </a:extLst>
                  </p:cNvPr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3244" y="3821"/>
                    <a:ext cx="377" cy="3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2400">
                        <a:latin typeface="Times New Roman" panose="02020603050405020304" pitchFamily="18" charset="0"/>
                      </a:rPr>
                      <a:t>R</a:t>
                    </a:r>
                    <a:r>
                      <a:rPr lang="en-US" altLang="en-US" sz="2400" baseline="-25000">
                        <a:latin typeface="Times New Roman" panose="02020603050405020304" pitchFamily="18" charset="0"/>
                      </a:rPr>
                      <a:t>3</a:t>
                    </a:r>
                    <a:endParaRPr lang="en-US" altLang="en-US" sz="2400"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6157" name="Group 25">
                  <a:extLst>
                    <a:ext uri="{FF2B5EF4-FFF2-40B4-BE49-F238E27FC236}">
                      <a16:creationId xmlns:a16="http://schemas.microsoft.com/office/drawing/2014/main" id="{8B61656C-DD35-47A0-8B19-0A2918965CF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162" y="3286"/>
                  <a:ext cx="332" cy="96"/>
                  <a:chOff x="2162" y="3286"/>
                  <a:chExt cx="332" cy="96"/>
                </a:xfrm>
              </p:grpSpPr>
              <p:sp>
                <p:nvSpPr>
                  <p:cNvPr id="6158" name="Line 26">
                    <a:extLst>
                      <a:ext uri="{FF2B5EF4-FFF2-40B4-BE49-F238E27FC236}">
                        <a16:creationId xmlns:a16="http://schemas.microsoft.com/office/drawing/2014/main" id="{7B393AD7-004A-4ED7-B715-19A6A6EC2051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62" y="3286"/>
                    <a:ext cx="33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59" name="Line 27">
                    <a:extLst>
                      <a:ext uri="{FF2B5EF4-FFF2-40B4-BE49-F238E27FC236}">
                        <a16:creationId xmlns:a16="http://schemas.microsoft.com/office/drawing/2014/main" id="{18288182-0DCD-4F44-9E54-4E15B17AF8CB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260" y="3382"/>
                    <a:ext cx="131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6147" name="Rectangle 2">
            <a:extLst>
              <a:ext uri="{FF2B5EF4-FFF2-40B4-BE49-F238E27FC236}">
                <a16:creationId xmlns:a16="http://schemas.microsoft.com/office/drawing/2014/main" id="{92FF6700-A67A-4945-BFFB-5AD144E997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400" dirty="0"/>
              <a:t>Simple Series Circuit - Conservation of Charge</a:t>
            </a:r>
          </a:p>
        </p:txBody>
      </p:sp>
      <p:grpSp>
        <p:nvGrpSpPr>
          <p:cNvPr id="6149" name="Group 5">
            <a:extLst>
              <a:ext uri="{FF2B5EF4-FFF2-40B4-BE49-F238E27FC236}">
                <a16:creationId xmlns:a16="http://schemas.microsoft.com/office/drawing/2014/main" id="{484AE017-24B2-40F9-A494-B223BCA348A4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4130675"/>
            <a:ext cx="1057275" cy="963613"/>
            <a:chOff x="2807" y="2971"/>
            <a:chExt cx="757" cy="662"/>
          </a:xfrm>
        </p:grpSpPr>
        <p:sp>
          <p:nvSpPr>
            <p:cNvPr id="6150" name="Freeform 6">
              <a:extLst>
                <a:ext uri="{FF2B5EF4-FFF2-40B4-BE49-F238E27FC236}">
                  <a16:creationId xmlns:a16="http://schemas.microsoft.com/office/drawing/2014/main" id="{977B1061-5701-44AE-94A3-651B606D0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7" y="2971"/>
              <a:ext cx="757" cy="662"/>
            </a:xfrm>
            <a:custGeom>
              <a:avLst/>
              <a:gdLst>
                <a:gd name="T0" fmla="*/ 28 w 994"/>
                <a:gd name="T1" fmla="*/ 327 h 930"/>
                <a:gd name="T2" fmla="*/ 40 w 994"/>
                <a:gd name="T3" fmla="*/ 114 h 930"/>
                <a:gd name="T4" fmla="*/ 268 w 994"/>
                <a:gd name="T5" fmla="*/ 18 h 930"/>
                <a:gd name="T6" fmla="*/ 645 w 994"/>
                <a:gd name="T7" fmla="*/ 93 h 930"/>
                <a:gd name="T8" fmla="*/ 668 w 994"/>
                <a:gd name="T9" fmla="*/ 573 h 930"/>
                <a:gd name="T10" fmla="*/ 108 w 994"/>
                <a:gd name="T11" fmla="*/ 626 h 930"/>
                <a:gd name="T12" fmla="*/ 40 w 994"/>
                <a:gd name="T13" fmla="*/ 434 h 9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930">
                  <a:moveTo>
                    <a:pt x="37" y="460"/>
                  </a:moveTo>
                  <a:cubicBezTo>
                    <a:pt x="18" y="346"/>
                    <a:pt x="0" y="232"/>
                    <a:pt x="52" y="160"/>
                  </a:cubicBezTo>
                  <a:cubicBezTo>
                    <a:pt x="104" y="88"/>
                    <a:pt x="220" y="30"/>
                    <a:pt x="352" y="25"/>
                  </a:cubicBezTo>
                  <a:cubicBezTo>
                    <a:pt x="484" y="20"/>
                    <a:pt x="759" y="0"/>
                    <a:pt x="847" y="130"/>
                  </a:cubicBezTo>
                  <a:cubicBezTo>
                    <a:pt x="935" y="260"/>
                    <a:pt x="994" y="680"/>
                    <a:pt x="877" y="805"/>
                  </a:cubicBezTo>
                  <a:cubicBezTo>
                    <a:pt x="760" y="930"/>
                    <a:pt x="279" y="912"/>
                    <a:pt x="142" y="880"/>
                  </a:cubicBezTo>
                  <a:cubicBezTo>
                    <a:pt x="5" y="848"/>
                    <a:pt x="64" y="657"/>
                    <a:pt x="52" y="61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1" name="Rectangle 7">
              <a:extLst>
                <a:ext uri="{FF2B5EF4-FFF2-40B4-BE49-F238E27FC236}">
                  <a16:creationId xmlns:a16="http://schemas.microsoft.com/office/drawing/2014/main" id="{07A2F0C8-D53D-4B6A-BB46-6A8DB59D9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3" y="3152"/>
              <a:ext cx="204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anose="02020603050405020304" pitchFamily="18" charset="0"/>
                </a:rPr>
                <a:t>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FD1EB3F-8E37-47AF-935B-FC643536E8DA}"/>
                  </a:ext>
                </a:extLst>
              </p:cNvPr>
              <p:cNvSpPr/>
              <p:nvPr/>
            </p:nvSpPr>
            <p:spPr>
              <a:xfrm>
                <a:off x="3226859" y="2774136"/>
                <a:ext cx="2807756" cy="523220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800" i="1" baseline="-25000" dirty="0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80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80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80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FD1EB3F-8E37-47AF-935B-FC643536E8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859" y="2774136"/>
                <a:ext cx="280775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525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565F37B-AC5F-414D-9BB7-78C2594B63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400"/>
              <a:t>Simple Series Circuit – Determining R</a:t>
            </a:r>
            <a:r>
              <a:rPr lang="en-US" altLang="en-US" sz="3400" baseline="-25000"/>
              <a:t>equivalent</a:t>
            </a:r>
            <a:endParaRPr lang="en-US" altLang="en-US" sz="3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435" name="Rectangle 3">
                <a:extLst>
                  <a:ext uri="{FF2B5EF4-FFF2-40B4-BE49-F238E27FC236}">
                    <a16:creationId xmlns:a16="http://schemas.microsoft.com/office/drawing/2014/main" id="{3AC06088-8A31-4F07-820E-4FDE5D6259F3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66738" y="1752600"/>
                <a:ext cx="8368256" cy="4267200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altLang="en-US" sz="2800" dirty="0"/>
                  <a:t>What is the total resistance in a series circuit?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en-US" sz="2400" dirty="0"/>
                  <a:t>Start with conservation of energy</a:t>
                </a:r>
              </a:p>
              <a:p>
                <a:pPr lvl="2" eaLnBrk="1" hangingPunct="1">
                  <a:lnSpc>
                    <a:spcPct val="90000"/>
                  </a:lnSpc>
                  <a:buFont typeface="Wingdings" panose="05000000000000000000" pitchFamily="2" charset="2"/>
                  <a:buNone/>
                </a:pPr>
                <a:endParaRPr lang="en-US" altLang="en-US" sz="2800" dirty="0"/>
              </a:p>
              <a:p>
                <a:pPr lvl="2" eaLnBrk="1" hangingPunct="1">
                  <a:lnSpc>
                    <a:spcPct val="90000"/>
                  </a:lnSpc>
                  <a:buFont typeface="Wingdings" panose="05000000000000000000" pitchFamily="2" charset="2"/>
                  <a:buNone/>
                </a:pPr>
                <a:endParaRPr lang="en-US" altLang="en-US" sz="2800" dirty="0"/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en-US" sz="2400" dirty="0"/>
                  <a:t>Due to conservation of charge: </a:t>
                </a:r>
              </a:p>
              <a:p>
                <a:pPr lvl="2" eaLnBrk="1" hangingPunct="1">
                  <a:lnSpc>
                    <a:spcPct val="90000"/>
                  </a:lnSpc>
                </a:pPr>
                <a:r>
                  <a:rPr lang="en-US" altLang="en-US" sz="2100" dirty="0"/>
                  <a:t>we can factor out I such that</a:t>
                </a: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en-US" dirty="0"/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en-US" sz="2400" dirty="0"/>
                  <a:t>Since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en-US" sz="2400" i="1" baseline="-25000" dirty="0" err="1" smtClean="0">
                        <a:latin typeface="Cambria Math" panose="02040503050406030204" pitchFamily="18" charset="0"/>
                      </a:rPr>
                      <m:t>𝑠𝑜𝑢𝑟𝑐𝑒</m:t>
                    </m:r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400" i="1" dirty="0" err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en-US" sz="2400" i="1" baseline="-25000" dirty="0" err="1" smtClean="0">
                        <a:latin typeface="Cambria Math" panose="02040503050406030204" pitchFamily="18" charset="0"/>
                      </a:rPr>
                      <m:t>𝑇𝑜𝑡𝑎𝑙</m:t>
                    </m:r>
                    <m:r>
                      <a:rPr lang="en-US" altLang="en-US" sz="2400" i="1" dirty="0" err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en-US" sz="2400" i="1" baseline="-25000" dirty="0" err="1" smtClean="0">
                        <a:latin typeface="Cambria Math" panose="02040503050406030204" pitchFamily="18" charset="0"/>
                      </a:rPr>
                      <m:t>𝑇𝑜𝑡𝑎𝑙</m:t>
                    </m:r>
                  </m:oMath>
                </a14:m>
                <a:r>
                  <a:rPr lang="en-US" altLang="en-US" sz="2400" dirty="0"/>
                  <a:t>:</a:t>
                </a:r>
              </a:p>
            </p:txBody>
          </p:sp>
        </mc:Choice>
        <mc:Fallback>
          <p:sp>
            <p:nvSpPr>
              <p:cNvPr id="18435" name="Rectangle 3">
                <a:extLst>
                  <a:ext uri="{FF2B5EF4-FFF2-40B4-BE49-F238E27FC236}">
                    <a16:creationId xmlns:a16="http://schemas.microsoft.com/office/drawing/2014/main" id="{3AC06088-8A31-4F07-820E-4FDE5D6259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66738" y="1752600"/>
                <a:ext cx="8368256" cy="4267200"/>
              </a:xfrm>
              <a:blipFill>
                <a:blip r:embed="rId2"/>
                <a:stretch>
                  <a:fillRect l="-1311" t="-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721ACC-89CC-4E1A-A4F8-3427EC1A4C24}"/>
                  </a:ext>
                </a:extLst>
              </p:cNvPr>
              <p:cNvSpPr/>
              <p:nvPr/>
            </p:nvSpPr>
            <p:spPr>
              <a:xfrm>
                <a:off x="1778763" y="2989159"/>
                <a:ext cx="3159135" cy="461665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721ACC-89CC-4E1A-A4F8-3427EC1A4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763" y="2989159"/>
                <a:ext cx="3159135" cy="461665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E6565DA-281A-473A-AB85-2E96BE387A6D}"/>
                  </a:ext>
                </a:extLst>
              </p:cNvPr>
              <p:cNvSpPr/>
              <p:nvPr/>
            </p:nvSpPr>
            <p:spPr>
              <a:xfrm>
                <a:off x="1778763" y="3498611"/>
                <a:ext cx="3821113" cy="461665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E6565DA-281A-473A-AB85-2E96BE387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763" y="3498611"/>
                <a:ext cx="3821113" cy="461665"/>
              </a:xfrm>
              <a:prstGeom prst="rect">
                <a:avLst/>
              </a:prstGeom>
              <a:blipFill>
                <a:blip r:embed="rId4"/>
                <a:stretch>
                  <a:fillRect l="-318" b="-384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3F7986F-0403-4FDF-BF18-4D71947EC1C0}"/>
                  </a:ext>
                </a:extLst>
              </p:cNvPr>
              <p:cNvSpPr/>
              <p:nvPr/>
            </p:nvSpPr>
            <p:spPr>
              <a:xfrm>
                <a:off x="6423227" y="3960276"/>
                <a:ext cx="2152448" cy="369332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8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1800" i="1" baseline="-25000" dirty="0" err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altLang="en-US" sz="1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18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180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1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18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180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1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18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180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3F7986F-0403-4FDF-BF18-4D71947EC1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227" y="3960276"/>
                <a:ext cx="2152448" cy="369332"/>
              </a:xfrm>
              <a:prstGeom prst="rect">
                <a:avLst/>
              </a:prstGeom>
              <a:blipFill>
                <a:blip r:embed="rId5"/>
                <a:stretch>
                  <a:fillRect b="-161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18BD87B-0CF1-4A80-A470-ED3E813983E1}"/>
                  </a:ext>
                </a:extLst>
              </p:cNvPr>
              <p:cNvSpPr/>
              <p:nvPr/>
            </p:nvSpPr>
            <p:spPr>
              <a:xfrm>
                <a:off x="1778763" y="4687383"/>
                <a:ext cx="3962136" cy="424732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i="1" dirty="0" err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18BD87B-0CF1-4A80-A470-ED3E813983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763" y="4687383"/>
                <a:ext cx="3962136" cy="424732"/>
              </a:xfrm>
              <a:prstGeom prst="rect">
                <a:avLst/>
              </a:prstGeom>
              <a:blipFill>
                <a:blip r:embed="rId6"/>
                <a:stretch>
                  <a:fillRect l="-307" b="-19444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C5DF080-4AF0-4BC6-B956-5666D72CD560}"/>
                  </a:ext>
                </a:extLst>
              </p:cNvPr>
              <p:cNvSpPr/>
              <p:nvPr/>
            </p:nvSpPr>
            <p:spPr>
              <a:xfrm>
                <a:off x="5133703" y="5676248"/>
                <a:ext cx="3801291" cy="417037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i="1" dirty="0" err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𝐸𝑞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altLang="en-US" sz="2400" baseline="-25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C5DF080-4AF0-4BC6-B956-5666D72CD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3703" y="5676248"/>
                <a:ext cx="3801291" cy="417037"/>
              </a:xfrm>
              <a:prstGeom prst="rect">
                <a:avLst/>
              </a:prstGeom>
              <a:blipFill>
                <a:blip r:embed="rId7"/>
                <a:stretch>
                  <a:fillRect l="-160" b="-1971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8A8F855-AB98-4BD0-A37A-09ED70C2DF93}"/>
                  </a:ext>
                </a:extLst>
              </p:cNvPr>
              <p:cNvSpPr/>
              <p:nvPr/>
            </p:nvSpPr>
            <p:spPr>
              <a:xfrm>
                <a:off x="209006" y="5672401"/>
                <a:ext cx="4454434" cy="424732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altLang="en-US" sz="2400" i="1" dirty="0" err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i="1" dirty="0" err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8A8F855-AB98-4BD0-A37A-09ED70C2D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06" y="5672401"/>
                <a:ext cx="4454434" cy="424732"/>
              </a:xfrm>
              <a:prstGeom prst="rect">
                <a:avLst/>
              </a:prstGeom>
              <a:blipFill>
                <a:blip r:embed="rId8"/>
                <a:stretch>
                  <a:fillRect l="-136" b="-21127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DC862203-6442-40CA-A471-72D028FF9B50}"/>
              </a:ext>
            </a:extLst>
          </p:cNvPr>
          <p:cNvSpPr/>
          <p:nvPr/>
        </p:nvSpPr>
        <p:spPr>
          <a:xfrm>
            <a:off x="4663440" y="5711589"/>
            <a:ext cx="470263" cy="34739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uiExpand="1" build="p" bldLvl="2"/>
      <p:bldP spid="4" grpId="0" animBg="1"/>
      <p:bldP spid="5" grpId="0" animBg="1"/>
      <p:bldP spid="2" grpId="0" animBg="1"/>
      <p:bldP spid="3" grpId="0" animBg="1"/>
      <p:bldP spid="6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ABD18-3B5C-48FE-BA9C-90668CC15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Simple Series Circuit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77B16-8DD1-4E53-8F08-CBA45A9F8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 6, 12 and 30 ohm resistor are connected in series with a 24V battery.</a:t>
            </a:r>
          </a:p>
          <a:p>
            <a:pPr lvl="1"/>
            <a:r>
              <a:rPr lang="en-US" sz="2000" dirty="0"/>
              <a:t>Determine the equivalent resistance of the circuit.</a:t>
            </a:r>
          </a:p>
          <a:p>
            <a:pPr lvl="1"/>
            <a:r>
              <a:rPr lang="en-US" sz="2000" dirty="0"/>
              <a:t>Determine the current in the circuit.</a:t>
            </a:r>
          </a:p>
          <a:p>
            <a:pPr lvl="1"/>
            <a:r>
              <a:rPr lang="en-US" sz="2000" dirty="0"/>
              <a:t>Determine the voltage drop across each resistor.</a:t>
            </a:r>
          </a:p>
        </p:txBody>
      </p:sp>
      <p:grpSp>
        <p:nvGrpSpPr>
          <p:cNvPr id="4" name="Group 39">
            <a:extLst>
              <a:ext uri="{FF2B5EF4-FFF2-40B4-BE49-F238E27FC236}">
                <a16:creationId xmlns:a16="http://schemas.microsoft.com/office/drawing/2014/main" id="{2417574A-AD85-4A3F-9E83-4B3228CC6C31}"/>
              </a:ext>
            </a:extLst>
          </p:cNvPr>
          <p:cNvGrpSpPr>
            <a:grpSpLocks/>
          </p:cNvGrpSpPr>
          <p:nvPr/>
        </p:nvGrpSpPr>
        <p:grpSpPr bwMode="auto">
          <a:xfrm>
            <a:off x="2292335" y="3718542"/>
            <a:ext cx="4202246" cy="2517775"/>
            <a:chOff x="3314" y="2734"/>
            <a:chExt cx="2537" cy="1586"/>
          </a:xfrm>
        </p:grpSpPr>
        <p:sp>
          <p:nvSpPr>
            <p:cNvPr id="5" name="Rectangle 40">
              <a:extLst>
                <a:ext uri="{FF2B5EF4-FFF2-40B4-BE49-F238E27FC236}">
                  <a16:creationId xmlns:a16="http://schemas.microsoft.com/office/drawing/2014/main" id="{97709F00-3003-4A9E-8FAB-47012C9509C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14" y="2734"/>
              <a:ext cx="2537" cy="15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" name="Text Box 41">
              <a:extLst>
                <a:ext uri="{FF2B5EF4-FFF2-40B4-BE49-F238E27FC236}">
                  <a16:creationId xmlns:a16="http://schemas.microsoft.com/office/drawing/2014/main" id="{3E2599E6-1EBF-481D-B495-A9F7846763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6" y="2788"/>
              <a:ext cx="417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latin typeface="Times New Roman" panose="02020603050405020304" pitchFamily="18" charset="0"/>
                </a:rPr>
                <a:t>6</a:t>
              </a:r>
              <a:r>
                <a:rPr lang="el-GR" altLang="en-US" sz="2400" dirty="0">
                  <a:latin typeface="Times New Roman" panose="02020603050405020304" pitchFamily="18" charset="0"/>
                </a:rPr>
                <a:t>Ω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7" name="Text Box 42">
              <a:extLst>
                <a:ext uri="{FF2B5EF4-FFF2-40B4-BE49-F238E27FC236}">
                  <a16:creationId xmlns:a16="http://schemas.microsoft.com/office/drawing/2014/main" id="{81AFCAC7-3D7A-4D3B-AF44-F31494403A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7" y="3340"/>
              <a:ext cx="46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latin typeface="Times New Roman" panose="02020603050405020304" pitchFamily="18" charset="0"/>
                </a:rPr>
                <a:t>12</a:t>
              </a:r>
              <a:r>
                <a:rPr lang="el-GR" altLang="en-US" sz="2400" dirty="0">
                  <a:latin typeface="Times New Roman" panose="02020603050405020304" pitchFamily="18" charset="0"/>
                </a:rPr>
                <a:t>Ω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8" name="Object 43">
              <a:extLst>
                <a:ext uri="{FF2B5EF4-FFF2-40B4-BE49-F238E27FC236}">
                  <a16:creationId xmlns:a16="http://schemas.microsoft.com/office/drawing/2014/main" id="{DFDCD519-9CEF-43A3-BA3D-932165B82BF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61" y="3297"/>
            <a:ext cx="122" cy="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2" imgW="144299" imgH="551374" progId="Word.Picture.8">
                    <p:embed/>
                  </p:oleObj>
                </mc:Choice>
                <mc:Fallback>
                  <p:oleObj name="Picture" r:id="rId2" imgW="144299" imgH="551374" progId="Word.Picture.8">
                    <p:embed/>
                    <p:pic>
                      <p:nvPicPr>
                        <p:cNvPr id="4104" name="Object 43">
                          <a:extLst>
                            <a:ext uri="{FF2B5EF4-FFF2-40B4-BE49-F238E27FC236}">
                              <a16:creationId xmlns:a16="http://schemas.microsoft.com/office/drawing/2014/main" id="{50B46215-8B23-498D-A3B5-F6B7736E5A0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61" y="3297"/>
                          <a:ext cx="122" cy="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44">
              <a:extLst>
                <a:ext uri="{FF2B5EF4-FFF2-40B4-BE49-F238E27FC236}">
                  <a16:creationId xmlns:a16="http://schemas.microsoft.com/office/drawing/2014/main" id="{12ADA19A-E414-49E0-9126-C7FBAC309E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5" y="3252"/>
              <a:ext cx="33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0" name="Line 45">
              <a:extLst>
                <a:ext uri="{FF2B5EF4-FFF2-40B4-BE49-F238E27FC236}">
                  <a16:creationId xmlns:a16="http://schemas.microsoft.com/office/drawing/2014/main" id="{1A92F722-DB7D-4B76-BD5F-ABC2139ADF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03" y="3124"/>
              <a:ext cx="1" cy="3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46">
              <a:extLst>
                <a:ext uri="{FF2B5EF4-FFF2-40B4-BE49-F238E27FC236}">
                  <a16:creationId xmlns:a16="http://schemas.microsoft.com/office/drawing/2014/main" id="{7C5188D0-32B9-476D-AD93-BD5AC2136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3578"/>
              <a:ext cx="0" cy="3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47">
              <a:extLst>
                <a:ext uri="{FF2B5EF4-FFF2-40B4-BE49-F238E27FC236}">
                  <a16:creationId xmlns:a16="http://schemas.microsoft.com/office/drawing/2014/main" id="{D41046E5-909F-442B-9247-17B5ED29B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3883"/>
              <a:ext cx="6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48">
              <a:extLst>
                <a:ext uri="{FF2B5EF4-FFF2-40B4-BE49-F238E27FC236}">
                  <a16:creationId xmlns:a16="http://schemas.microsoft.com/office/drawing/2014/main" id="{AD3D01C8-D35C-4BC0-A702-2F9971C187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2" y="3121"/>
              <a:ext cx="0" cy="1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49">
              <a:extLst>
                <a:ext uri="{FF2B5EF4-FFF2-40B4-BE49-F238E27FC236}">
                  <a16:creationId xmlns:a16="http://schemas.microsoft.com/office/drawing/2014/main" id="{094DDCE8-9FA8-407D-8070-0E62FAC5AE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22" y="3707"/>
              <a:ext cx="0" cy="1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50">
              <a:extLst>
                <a:ext uri="{FF2B5EF4-FFF2-40B4-BE49-F238E27FC236}">
                  <a16:creationId xmlns:a16="http://schemas.microsoft.com/office/drawing/2014/main" id="{982E50A9-9677-4FE0-96F7-174DA243F2F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036" y="3123"/>
              <a:ext cx="2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51">
              <a:extLst>
                <a:ext uri="{FF2B5EF4-FFF2-40B4-BE49-F238E27FC236}">
                  <a16:creationId xmlns:a16="http://schemas.microsoft.com/office/drawing/2014/main" id="{9D7D641D-9E24-4B3F-9DD5-5ACD27D686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8" y="3883"/>
              <a:ext cx="27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52">
              <a:extLst>
                <a:ext uri="{FF2B5EF4-FFF2-40B4-BE49-F238E27FC236}">
                  <a16:creationId xmlns:a16="http://schemas.microsoft.com/office/drawing/2014/main" id="{FF0C0649-F33D-4809-9202-88A0EBB2FA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" y="3124"/>
              <a:ext cx="6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53">
              <a:extLst>
                <a:ext uri="{FF2B5EF4-FFF2-40B4-BE49-F238E27FC236}">
                  <a16:creationId xmlns:a16="http://schemas.microsoft.com/office/drawing/2014/main" id="{14DECCA9-4D6B-497C-9E69-7C27A1A99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4" y="3402"/>
              <a:ext cx="46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latin typeface="Times New Roman" panose="02020603050405020304" pitchFamily="18" charset="0"/>
                </a:rPr>
                <a:t>24V</a:t>
              </a:r>
              <a:endParaRPr lang="en-US" altLang="en-US" sz="1600" dirty="0">
                <a:latin typeface="Times New Roman" panose="02020603050405020304" pitchFamily="18" charset="0"/>
              </a:endParaRPr>
            </a:p>
          </p:txBody>
        </p:sp>
        <p:pic>
          <p:nvPicPr>
            <p:cNvPr id="19" name="Picture 54">
              <a:extLst>
                <a:ext uri="{FF2B5EF4-FFF2-40B4-BE49-F238E27FC236}">
                  <a16:creationId xmlns:a16="http://schemas.microsoft.com/office/drawing/2014/main" id="{77D53769-D432-4143-AC5F-BE59E71B2F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68" y="3648"/>
              <a:ext cx="107" cy="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5">
              <a:extLst>
                <a:ext uri="{FF2B5EF4-FFF2-40B4-BE49-F238E27FC236}">
                  <a16:creationId xmlns:a16="http://schemas.microsoft.com/office/drawing/2014/main" id="{700FBAB6-894B-4C93-9DCD-8078BC2EF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49" y="2891"/>
              <a:ext cx="107" cy="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 Box 56">
              <a:extLst>
                <a:ext uri="{FF2B5EF4-FFF2-40B4-BE49-F238E27FC236}">
                  <a16:creationId xmlns:a16="http://schemas.microsoft.com/office/drawing/2014/main" id="{4367A7C9-9F74-4BB0-9A1E-943EEC5DB2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3938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latin typeface="Times New Roman" panose="02020603050405020304" pitchFamily="18" charset="0"/>
                </a:rPr>
                <a:t>30</a:t>
              </a:r>
              <a:r>
                <a:rPr lang="el-GR" altLang="en-US" sz="2400" dirty="0">
                  <a:latin typeface="Times New Roman" panose="02020603050405020304" pitchFamily="18" charset="0"/>
                </a:rPr>
                <a:t>Ω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22" name="Group 57">
              <a:extLst>
                <a:ext uri="{FF2B5EF4-FFF2-40B4-BE49-F238E27FC236}">
                  <a16:creationId xmlns:a16="http://schemas.microsoft.com/office/drawing/2014/main" id="{A59CA55A-338A-4264-BF31-44AE96C44C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6" y="3488"/>
              <a:ext cx="295" cy="81"/>
              <a:chOff x="2162" y="3286"/>
              <a:chExt cx="332" cy="96"/>
            </a:xfrm>
          </p:grpSpPr>
          <p:sp>
            <p:nvSpPr>
              <p:cNvPr id="23" name="Line 58">
                <a:extLst>
                  <a:ext uri="{FF2B5EF4-FFF2-40B4-BE49-F238E27FC236}">
                    <a16:creationId xmlns:a16="http://schemas.microsoft.com/office/drawing/2014/main" id="{60C27E04-F31E-4843-9487-D858DC1D25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2" y="3286"/>
                <a:ext cx="3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59">
                <a:extLst>
                  <a:ext uri="{FF2B5EF4-FFF2-40B4-BE49-F238E27FC236}">
                    <a16:creationId xmlns:a16="http://schemas.microsoft.com/office/drawing/2014/main" id="{53AE293C-7A98-42C0-906C-188DC580B1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0" y="3382"/>
                <a:ext cx="1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77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9" presetID="12" presetClass="entr" presetSubtype="2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12" presetClass="entr" presetSubtype="2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9">
            <a:extLst>
              <a:ext uri="{FF2B5EF4-FFF2-40B4-BE49-F238E27FC236}">
                <a16:creationId xmlns:a16="http://schemas.microsoft.com/office/drawing/2014/main" id="{28709EF4-76A1-4C29-9FA0-5429850C79EC}"/>
              </a:ext>
            </a:extLst>
          </p:cNvPr>
          <p:cNvGrpSpPr>
            <a:grpSpLocks/>
          </p:cNvGrpSpPr>
          <p:nvPr/>
        </p:nvGrpSpPr>
        <p:grpSpPr bwMode="auto">
          <a:xfrm>
            <a:off x="2237744" y="3502025"/>
            <a:ext cx="4202246" cy="2517775"/>
            <a:chOff x="3314" y="2734"/>
            <a:chExt cx="2537" cy="1586"/>
          </a:xfrm>
        </p:grpSpPr>
        <p:sp>
          <p:nvSpPr>
            <p:cNvPr id="16" name="Rectangle 40">
              <a:extLst>
                <a:ext uri="{FF2B5EF4-FFF2-40B4-BE49-F238E27FC236}">
                  <a16:creationId xmlns:a16="http://schemas.microsoft.com/office/drawing/2014/main" id="{40D274CD-C6AD-494A-A9E9-8B4C7440DC5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14" y="2734"/>
              <a:ext cx="2537" cy="15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Text Box 41">
              <a:extLst>
                <a:ext uri="{FF2B5EF4-FFF2-40B4-BE49-F238E27FC236}">
                  <a16:creationId xmlns:a16="http://schemas.microsoft.com/office/drawing/2014/main" id="{4FC001D4-769D-4DB0-A52D-444F3781A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6" y="2788"/>
              <a:ext cx="417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latin typeface="Times New Roman" panose="02020603050405020304" pitchFamily="18" charset="0"/>
                </a:rPr>
                <a:t>6</a:t>
              </a:r>
              <a:r>
                <a:rPr lang="el-GR" altLang="en-US" sz="2400" dirty="0">
                  <a:latin typeface="Times New Roman" panose="02020603050405020304" pitchFamily="18" charset="0"/>
                </a:rPr>
                <a:t>Ω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18" name="Text Box 42">
              <a:extLst>
                <a:ext uri="{FF2B5EF4-FFF2-40B4-BE49-F238E27FC236}">
                  <a16:creationId xmlns:a16="http://schemas.microsoft.com/office/drawing/2014/main" id="{FA06E8AA-43A7-430A-9F28-377DE9EA63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7" y="3340"/>
              <a:ext cx="46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latin typeface="Times New Roman" panose="02020603050405020304" pitchFamily="18" charset="0"/>
                </a:rPr>
                <a:t>12</a:t>
              </a:r>
              <a:r>
                <a:rPr lang="el-GR" altLang="en-US" sz="2400" dirty="0">
                  <a:latin typeface="Times New Roman" panose="02020603050405020304" pitchFamily="18" charset="0"/>
                </a:rPr>
                <a:t>Ω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19" name="Object 43">
              <a:extLst>
                <a:ext uri="{FF2B5EF4-FFF2-40B4-BE49-F238E27FC236}">
                  <a16:creationId xmlns:a16="http://schemas.microsoft.com/office/drawing/2014/main" id="{E04D73BE-D5A4-4056-A296-B3DFEC91C0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61" y="3297"/>
            <a:ext cx="122" cy="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2" imgW="144299" imgH="551374" progId="Word.Picture.8">
                    <p:embed/>
                  </p:oleObj>
                </mc:Choice>
                <mc:Fallback>
                  <p:oleObj name="Picture" r:id="rId2" imgW="144299" imgH="551374" progId="Word.Picture.8">
                    <p:embed/>
                    <p:pic>
                      <p:nvPicPr>
                        <p:cNvPr id="8" name="Object 43">
                          <a:extLst>
                            <a:ext uri="{FF2B5EF4-FFF2-40B4-BE49-F238E27FC236}">
                              <a16:creationId xmlns:a16="http://schemas.microsoft.com/office/drawing/2014/main" id="{DFDCD519-9CEF-43A3-BA3D-932165B82BF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61" y="3297"/>
                          <a:ext cx="122" cy="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44">
              <a:extLst>
                <a:ext uri="{FF2B5EF4-FFF2-40B4-BE49-F238E27FC236}">
                  <a16:creationId xmlns:a16="http://schemas.microsoft.com/office/drawing/2014/main" id="{38F2BC0A-1E50-4BCA-9717-7E3D7DADF7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5" y="3252"/>
              <a:ext cx="33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1" name="Line 45">
              <a:extLst>
                <a:ext uri="{FF2B5EF4-FFF2-40B4-BE49-F238E27FC236}">
                  <a16:creationId xmlns:a16="http://schemas.microsoft.com/office/drawing/2014/main" id="{4B5F702D-5412-4E18-ADF9-8E23D13645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03" y="3124"/>
              <a:ext cx="1" cy="3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46">
              <a:extLst>
                <a:ext uri="{FF2B5EF4-FFF2-40B4-BE49-F238E27FC236}">
                  <a16:creationId xmlns:a16="http://schemas.microsoft.com/office/drawing/2014/main" id="{E96D86AA-1854-4D15-A802-8F99445E21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3578"/>
              <a:ext cx="0" cy="3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47">
              <a:extLst>
                <a:ext uri="{FF2B5EF4-FFF2-40B4-BE49-F238E27FC236}">
                  <a16:creationId xmlns:a16="http://schemas.microsoft.com/office/drawing/2014/main" id="{6B98C875-191F-4462-A45D-E99B2620F3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3883"/>
              <a:ext cx="6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48">
              <a:extLst>
                <a:ext uri="{FF2B5EF4-FFF2-40B4-BE49-F238E27FC236}">
                  <a16:creationId xmlns:a16="http://schemas.microsoft.com/office/drawing/2014/main" id="{A1F71593-E271-40B3-840E-C706E01AF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2" y="3121"/>
              <a:ext cx="0" cy="1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49">
              <a:extLst>
                <a:ext uri="{FF2B5EF4-FFF2-40B4-BE49-F238E27FC236}">
                  <a16:creationId xmlns:a16="http://schemas.microsoft.com/office/drawing/2014/main" id="{37C8EB74-2934-4EBE-990D-3091FF8B72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22" y="3707"/>
              <a:ext cx="0" cy="1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50">
              <a:extLst>
                <a:ext uri="{FF2B5EF4-FFF2-40B4-BE49-F238E27FC236}">
                  <a16:creationId xmlns:a16="http://schemas.microsoft.com/office/drawing/2014/main" id="{46102BC5-A438-4084-A8CE-9FDA7099121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036" y="3123"/>
              <a:ext cx="2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51">
              <a:extLst>
                <a:ext uri="{FF2B5EF4-FFF2-40B4-BE49-F238E27FC236}">
                  <a16:creationId xmlns:a16="http://schemas.microsoft.com/office/drawing/2014/main" id="{E79BCADB-EC1E-4E91-A3E6-CB6C012FAF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8" y="3883"/>
              <a:ext cx="27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52">
              <a:extLst>
                <a:ext uri="{FF2B5EF4-FFF2-40B4-BE49-F238E27FC236}">
                  <a16:creationId xmlns:a16="http://schemas.microsoft.com/office/drawing/2014/main" id="{D077BC4D-EACD-4BFA-8574-8AD3DFF16D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" y="3124"/>
              <a:ext cx="6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Box 53">
              <a:extLst>
                <a:ext uri="{FF2B5EF4-FFF2-40B4-BE49-F238E27FC236}">
                  <a16:creationId xmlns:a16="http://schemas.microsoft.com/office/drawing/2014/main" id="{3156E697-827F-4D86-B9A1-75C79AD540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4" y="3402"/>
              <a:ext cx="46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latin typeface="Times New Roman" panose="02020603050405020304" pitchFamily="18" charset="0"/>
                </a:rPr>
                <a:t>24V</a:t>
              </a:r>
              <a:endParaRPr lang="en-US" altLang="en-US" sz="1600" dirty="0">
                <a:latin typeface="Times New Roman" panose="02020603050405020304" pitchFamily="18" charset="0"/>
              </a:endParaRPr>
            </a:p>
          </p:txBody>
        </p:sp>
        <p:pic>
          <p:nvPicPr>
            <p:cNvPr id="30" name="Picture 54">
              <a:extLst>
                <a:ext uri="{FF2B5EF4-FFF2-40B4-BE49-F238E27FC236}">
                  <a16:creationId xmlns:a16="http://schemas.microsoft.com/office/drawing/2014/main" id="{27E8BBC7-6308-4AF4-9CB4-91DCD1AD6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68" y="3648"/>
              <a:ext cx="107" cy="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55">
              <a:extLst>
                <a:ext uri="{FF2B5EF4-FFF2-40B4-BE49-F238E27FC236}">
                  <a16:creationId xmlns:a16="http://schemas.microsoft.com/office/drawing/2014/main" id="{9A543339-1CAF-47FE-82D4-5EA3DDC610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49" y="2891"/>
              <a:ext cx="107" cy="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 Box 56">
              <a:extLst>
                <a:ext uri="{FF2B5EF4-FFF2-40B4-BE49-F238E27FC236}">
                  <a16:creationId xmlns:a16="http://schemas.microsoft.com/office/drawing/2014/main" id="{5EDE5C5D-2BE6-4195-9209-EACBFE22E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3938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latin typeface="Times New Roman" panose="02020603050405020304" pitchFamily="18" charset="0"/>
                </a:rPr>
                <a:t>30</a:t>
              </a:r>
              <a:r>
                <a:rPr lang="el-GR" altLang="en-US" sz="2400" dirty="0">
                  <a:latin typeface="Times New Roman" panose="02020603050405020304" pitchFamily="18" charset="0"/>
                </a:rPr>
                <a:t>Ω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33" name="Group 57">
              <a:extLst>
                <a:ext uri="{FF2B5EF4-FFF2-40B4-BE49-F238E27FC236}">
                  <a16:creationId xmlns:a16="http://schemas.microsoft.com/office/drawing/2014/main" id="{C5A44AA4-27F5-4EF6-836E-EB94A8279F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6" y="3488"/>
              <a:ext cx="295" cy="81"/>
              <a:chOff x="2162" y="3286"/>
              <a:chExt cx="332" cy="96"/>
            </a:xfrm>
          </p:grpSpPr>
          <p:sp>
            <p:nvSpPr>
              <p:cNvPr id="34" name="Line 58">
                <a:extLst>
                  <a:ext uri="{FF2B5EF4-FFF2-40B4-BE49-F238E27FC236}">
                    <a16:creationId xmlns:a16="http://schemas.microsoft.com/office/drawing/2014/main" id="{57FD9252-F175-4806-A9BD-9ECA982B99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2" y="3286"/>
                <a:ext cx="3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59">
                <a:extLst>
                  <a:ext uri="{FF2B5EF4-FFF2-40B4-BE49-F238E27FC236}">
                    <a16:creationId xmlns:a16="http://schemas.microsoft.com/office/drawing/2014/main" id="{3514667A-4B5E-4F9B-A0CE-7DE376D43D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0" y="3382"/>
                <a:ext cx="1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170" name="Rectangle 2">
            <a:extLst>
              <a:ext uri="{FF2B5EF4-FFF2-40B4-BE49-F238E27FC236}">
                <a16:creationId xmlns:a16="http://schemas.microsoft.com/office/drawing/2014/main" id="{F565F37B-AC5F-414D-9BB7-78C2594B63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 dirty="0"/>
              <a:t>Example – Simple Series Circuit</a:t>
            </a:r>
            <a:br>
              <a:rPr lang="en-US" sz="3600" dirty="0"/>
            </a:br>
            <a:r>
              <a:rPr lang="en-US" sz="2400" b="1" dirty="0">
                <a:solidFill>
                  <a:srgbClr val="C00000"/>
                </a:solidFill>
              </a:rPr>
              <a:t>Find R</a:t>
            </a:r>
            <a:r>
              <a:rPr lang="en-US" sz="2400" b="1" baseline="-25000" dirty="0">
                <a:solidFill>
                  <a:srgbClr val="C00000"/>
                </a:solidFill>
              </a:rPr>
              <a:t>eq</a:t>
            </a:r>
            <a:r>
              <a:rPr lang="en-US" sz="2400" b="1" dirty="0">
                <a:solidFill>
                  <a:srgbClr val="C00000"/>
                </a:solidFill>
              </a:rPr>
              <a:t> and I</a:t>
            </a:r>
            <a:endParaRPr lang="en-US" altLang="en-US" sz="34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5" name="Rectangle 3">
                <a:extLst>
                  <a:ext uri="{FF2B5EF4-FFF2-40B4-BE49-F238E27FC236}">
                    <a16:creationId xmlns:a16="http://schemas.microsoft.com/office/drawing/2014/main" id="{3AC06088-8A31-4F07-820E-4FDE5D6259F3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66738" y="1752600"/>
                <a:ext cx="8368256" cy="4267200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altLang="en-US" sz="2800" dirty="0"/>
                  <a:t>Identify circuit as a series circuit.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en-US" sz="2400" dirty="0"/>
                  <a:t>Since you are given the resistance value of each of the resistors first find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en-US" sz="2400" i="1" baseline="-25000" dirty="0" err="1" smtClean="0">
                        <a:latin typeface="Cambria Math" panose="02040503050406030204" pitchFamily="18" charset="0"/>
                      </a:rPr>
                      <m:t>𝐸𝑞</m:t>
                    </m:r>
                  </m:oMath>
                </a14:m>
                <a:r>
                  <a:rPr lang="en-US" altLang="en-US" sz="2400" dirty="0"/>
                  <a:t>. </a:t>
                </a:r>
              </a:p>
              <a:p>
                <a:pPr eaLnBrk="1" hangingPunct="1">
                  <a:lnSpc>
                    <a:spcPct val="90000"/>
                  </a:lnSpc>
                </a:pPr>
                <a:endParaRPr lang="en-US" altLang="en-US" sz="2800" dirty="0"/>
              </a:p>
              <a:p>
                <a:pPr eaLnBrk="1" hangingPunct="1">
                  <a:lnSpc>
                    <a:spcPct val="90000"/>
                  </a:lnSpc>
                </a:pPr>
                <a:endParaRPr lang="en-US" altLang="en-US" sz="2800" dirty="0"/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en-US" sz="2400" dirty="0"/>
                  <a:t>Then use Ohm’s Law to determine the current in the circuit</a:t>
                </a:r>
              </a:p>
              <a:p>
                <a:pPr lvl="2" eaLnBrk="1" hangingPunct="1">
                  <a:lnSpc>
                    <a:spcPct val="90000"/>
                  </a:lnSpc>
                  <a:buFont typeface="Wingdings" panose="05000000000000000000" pitchFamily="2" charset="2"/>
                  <a:buNone/>
                </a:pPr>
                <a:endParaRPr lang="en-US" altLang="en-US" sz="2800" dirty="0"/>
              </a:p>
              <a:p>
                <a:pPr lvl="2" eaLnBrk="1" hangingPunct="1">
                  <a:lnSpc>
                    <a:spcPct val="90000"/>
                  </a:lnSpc>
                  <a:buFont typeface="Wingdings" panose="05000000000000000000" pitchFamily="2" charset="2"/>
                  <a:buNone/>
                </a:pPr>
                <a:endParaRPr lang="en-US" altLang="en-US" sz="2800" dirty="0"/>
              </a:p>
            </p:txBody>
          </p:sp>
        </mc:Choice>
        <mc:Fallback xmlns="">
          <p:sp>
            <p:nvSpPr>
              <p:cNvPr id="18435" name="Rectangle 3">
                <a:extLst>
                  <a:ext uri="{FF2B5EF4-FFF2-40B4-BE49-F238E27FC236}">
                    <a16:creationId xmlns:a16="http://schemas.microsoft.com/office/drawing/2014/main" id="{3AC06088-8A31-4F07-820E-4FDE5D6259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66738" y="1752600"/>
                <a:ext cx="8368256" cy="4267200"/>
              </a:xfrm>
              <a:blipFill>
                <a:blip r:embed="rId6"/>
                <a:stretch>
                  <a:fillRect l="-1311" t="-2571" r="-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C5DF080-4AF0-4BC6-B956-5666D72CD560}"/>
                  </a:ext>
                </a:extLst>
              </p:cNvPr>
              <p:cNvSpPr/>
              <p:nvPr/>
            </p:nvSpPr>
            <p:spPr>
              <a:xfrm>
                <a:off x="2294969" y="2929994"/>
                <a:ext cx="2727407" cy="417037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400" i="1" dirty="0" err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𝐸𝑞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altLang="en-US" sz="2400" baseline="-25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C5DF080-4AF0-4BC6-B956-5666D72CD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969" y="2929994"/>
                <a:ext cx="2727407" cy="417037"/>
              </a:xfrm>
              <a:prstGeom prst="rect">
                <a:avLst/>
              </a:prstGeom>
              <a:blipFill>
                <a:blip r:embed="rId7"/>
                <a:stretch>
                  <a:fillRect l="-222" b="-20000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DC862203-6442-40CA-A471-72D028FF9B50}"/>
              </a:ext>
            </a:extLst>
          </p:cNvPr>
          <p:cNvSpPr/>
          <p:nvPr/>
        </p:nvSpPr>
        <p:spPr>
          <a:xfrm>
            <a:off x="3572388" y="4866455"/>
            <a:ext cx="972316" cy="34739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B80319E-1859-4063-98FB-31A22780EC87}"/>
                  </a:ext>
                </a:extLst>
              </p:cNvPr>
              <p:cNvSpPr/>
              <p:nvPr/>
            </p:nvSpPr>
            <p:spPr>
              <a:xfrm>
                <a:off x="2270327" y="3420708"/>
                <a:ext cx="4280598" cy="417037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𝐸𝑞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l-GR" altLang="en-US" sz="2400" b="0" i="1" dirty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l-GR" altLang="en-US" sz="2400" b="0" i="1" dirty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l-GR" altLang="en-US" sz="2400" b="0" i="1" dirty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=48</m:t>
                      </m:r>
                      <m:r>
                        <a:rPr lang="el-GR" altLang="en-US" sz="2400" b="0" i="1" dirty="0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altLang="en-US" sz="2400" baseline="-250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B80319E-1859-4063-98FB-31A22780EC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327" y="3420708"/>
                <a:ext cx="4280598" cy="417037"/>
              </a:xfrm>
              <a:prstGeom prst="rect">
                <a:avLst/>
              </a:prstGeom>
              <a:blipFill>
                <a:blip r:embed="rId8"/>
                <a:stretch>
                  <a:fillRect l="-142" b="-1971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E53868E-FE19-4191-8452-55D1157B4267}"/>
                  </a:ext>
                </a:extLst>
              </p:cNvPr>
              <p:cNvSpPr/>
              <p:nvPr/>
            </p:nvSpPr>
            <p:spPr>
              <a:xfrm>
                <a:off x="1021652" y="4832613"/>
                <a:ext cx="2497350" cy="424732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b="0" i="1" baseline="-25000" dirty="0" smtClean="0"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i="1" dirty="0" err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400" b="0" i="1" baseline="-25000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𝑜𝑡𝑎𝑙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400" b="0" i="1" baseline="-25000" dirty="0" smtClean="0">
                          <a:latin typeface="Cambria Math" panose="02040503050406030204" pitchFamily="18" charset="0"/>
                        </a:rPr>
                        <m:t>𝑒𝑞</m:t>
                      </m:r>
                    </m:oMath>
                  </m:oMathPara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E53868E-FE19-4191-8452-55D1157B42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52" y="4832613"/>
                <a:ext cx="2497350" cy="424732"/>
              </a:xfrm>
              <a:prstGeom prst="rect">
                <a:avLst/>
              </a:prstGeom>
              <a:blipFill>
                <a:blip r:embed="rId9"/>
                <a:stretch>
                  <a:fillRect l="-487" b="-1549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CD7F86A-D139-4E53-B5BA-CCEFC784853C}"/>
                  </a:ext>
                </a:extLst>
              </p:cNvPr>
              <p:cNvSpPr/>
              <p:nvPr/>
            </p:nvSpPr>
            <p:spPr>
              <a:xfrm>
                <a:off x="4572000" y="4668273"/>
                <a:ext cx="4167317" cy="753411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400" b="0" i="1" baseline="-25000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𝑜𝑡𝑎𝑙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en-US" sz="2400" b="0" i="1" baseline="-25000" dirty="0" smtClean="0">
                              <a:latin typeface="Cambria Math" panose="02040503050406030204" pitchFamily="18" charset="0"/>
                            </a:rPr>
                            <m:t>𝑠𝑜𝑢𝑟𝑐𝑒</m:t>
                          </m:r>
                        </m:num>
                        <m:den>
                          <m:r>
                            <a:rPr lang="en-US" altLang="en-US" sz="2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en-US" sz="2400" b="0" i="1" baseline="-25000" dirty="0" smtClean="0">
                              <a:latin typeface="Cambria Math" panose="02040503050406030204" pitchFamily="18" charset="0"/>
                            </a:rPr>
                            <m:t>𝑒𝑞</m:t>
                          </m:r>
                        </m:den>
                      </m:f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0" i="1" dirty="0" smtClean="0">
                              <a:latin typeface="Cambria Math" panose="02040503050406030204" pitchFamily="18" charset="0"/>
                            </a:rPr>
                            <m:t>24</m:t>
                          </m:r>
                          <m:r>
                            <a:rPr lang="en-US" altLang="en-US" sz="24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altLang="en-US" sz="2400" b="0" i="1" dirty="0" smtClean="0">
                              <a:latin typeface="Cambria Math" panose="02040503050406030204" pitchFamily="18" charset="0"/>
                            </a:rPr>
                            <m:t>48</m:t>
                          </m:r>
                          <m:r>
                            <a:rPr lang="el-GR" altLang="en-US" sz="2400" b="0" i="1" dirty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=0.50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CD7F86A-D139-4E53-B5BA-CCEFC78485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668273"/>
                <a:ext cx="4167317" cy="753411"/>
              </a:xfrm>
              <a:prstGeom prst="rect">
                <a:avLst/>
              </a:prstGeom>
              <a:blipFill>
                <a:blip r:embed="rId10"/>
                <a:stretch>
                  <a:fillRect b="-4800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80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uiExpand="1" build="p" bldLvl="2"/>
      <p:bldP spid="6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>
            <a:extLst>
              <a:ext uri="{FF2B5EF4-FFF2-40B4-BE49-F238E27FC236}">
                <a16:creationId xmlns:a16="http://schemas.microsoft.com/office/drawing/2014/main" id="{3AC06088-8A31-4F07-820E-4FDE5D6259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6738" y="1779896"/>
            <a:ext cx="8368256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Since the current is the same for all devices in a series circuit.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Hence, we can now use Ohm’s Law to solve for the potential drop across each resistor.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We can verify through the loop rule for conservation of energy that if we add our potential drops together we should get a value equal to the source voltage.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3F7986F-0403-4FDF-BF18-4D71947EC1C0}"/>
                  </a:ext>
                </a:extLst>
              </p:cNvPr>
              <p:cNvSpPr/>
              <p:nvPr/>
            </p:nvSpPr>
            <p:spPr>
              <a:xfrm>
                <a:off x="2541175" y="2536708"/>
                <a:ext cx="2803973" cy="461665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3F7986F-0403-4FDF-BF18-4D71947EC1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1175" y="2536708"/>
                <a:ext cx="2803973" cy="461665"/>
              </a:xfrm>
              <a:prstGeom prst="rect">
                <a:avLst/>
              </a:prstGeom>
              <a:blipFill>
                <a:blip r:embed="rId2"/>
                <a:stretch>
                  <a:fillRect b="-512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0" name="Rectangle 2">
            <a:extLst>
              <a:ext uri="{FF2B5EF4-FFF2-40B4-BE49-F238E27FC236}">
                <a16:creationId xmlns:a16="http://schemas.microsoft.com/office/drawing/2014/main" id="{F565F37B-AC5F-414D-9BB7-78C2594B63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 dirty="0"/>
              <a:t>Example – Simple Series Circuit</a:t>
            </a:r>
            <a:br>
              <a:rPr lang="en-US" sz="3600" dirty="0"/>
            </a:br>
            <a:r>
              <a:rPr lang="en-US" sz="2400" b="1" dirty="0">
                <a:solidFill>
                  <a:srgbClr val="C00000"/>
                </a:solidFill>
              </a:rPr>
              <a:t>Find </a:t>
            </a:r>
            <a:r>
              <a:rPr lang="en-US" sz="2400" b="1" dirty="0" err="1">
                <a:solidFill>
                  <a:srgbClr val="C00000"/>
                </a:solidFill>
              </a:rPr>
              <a:t>V</a:t>
            </a:r>
            <a:r>
              <a:rPr lang="en-US" sz="2400" b="1" baseline="-25000" dirty="0" err="1">
                <a:solidFill>
                  <a:srgbClr val="C00000"/>
                </a:solidFill>
              </a:rPr>
              <a:t>n</a:t>
            </a:r>
            <a:endParaRPr lang="en-US" altLang="en-US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721ACC-89CC-4E1A-A4F8-3427EC1A4C24}"/>
                  </a:ext>
                </a:extLst>
              </p:cNvPr>
              <p:cNvSpPr/>
              <p:nvPr/>
            </p:nvSpPr>
            <p:spPr>
              <a:xfrm>
                <a:off x="256925" y="5737615"/>
                <a:ext cx="3159135" cy="461665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721ACC-89CC-4E1A-A4F8-3427EC1A4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25" y="5737615"/>
                <a:ext cx="3159135" cy="461665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E6565DA-281A-473A-AB85-2E96BE387A6D}"/>
                  </a:ext>
                </a:extLst>
              </p:cNvPr>
              <p:cNvSpPr/>
              <p:nvPr/>
            </p:nvSpPr>
            <p:spPr>
              <a:xfrm>
                <a:off x="1614400" y="3109874"/>
                <a:ext cx="4308728" cy="461665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b="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𝐼𝑅</m:t>
                      </m:r>
                      <m:r>
                        <a:rPr lang="en-US" altLang="en-US" sz="240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=0.50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</m:t>
                      </m:r>
                      <m:r>
                        <a:rPr lang="el-GR" alt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E6565DA-281A-473A-AB85-2E96BE387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00" y="3109874"/>
                <a:ext cx="4308728" cy="461665"/>
              </a:xfrm>
              <a:prstGeom prst="rect">
                <a:avLst/>
              </a:prstGeom>
              <a:blipFill>
                <a:blip r:embed="rId4"/>
                <a:stretch>
                  <a:fillRect l="-282" b="-384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1DBDAD1-C71E-4822-80FD-D447454A3A40}"/>
                  </a:ext>
                </a:extLst>
              </p:cNvPr>
              <p:cNvSpPr/>
              <p:nvPr/>
            </p:nvSpPr>
            <p:spPr>
              <a:xfrm>
                <a:off x="1614400" y="3701746"/>
                <a:ext cx="4308728" cy="461665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b="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𝐼𝑅</m:t>
                      </m:r>
                      <m:r>
                        <a:rPr lang="en-US" altLang="en-US" sz="2400" b="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=0.50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×12</m:t>
                      </m:r>
                      <m:r>
                        <a:rPr lang="el-GR" alt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1DBDAD1-C71E-4822-80FD-D447454A3A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00" y="3701746"/>
                <a:ext cx="4308728" cy="461665"/>
              </a:xfrm>
              <a:prstGeom prst="rect">
                <a:avLst/>
              </a:prstGeom>
              <a:blipFill>
                <a:blip r:embed="rId5"/>
                <a:stretch>
                  <a:fillRect l="-282" b="-384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44E8BCE-CED0-496D-ADFB-F6A60B2AFE8A}"/>
                  </a:ext>
                </a:extLst>
              </p:cNvPr>
              <p:cNvSpPr/>
              <p:nvPr/>
            </p:nvSpPr>
            <p:spPr>
              <a:xfrm>
                <a:off x="1614400" y="4262628"/>
                <a:ext cx="4308728" cy="461665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𝐼𝑅</m:t>
                      </m:r>
                      <m:r>
                        <a:rPr lang="en-US" altLang="en-US" sz="2400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=0.50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×30</m:t>
                      </m:r>
                      <m:r>
                        <a:rPr lang="el-GR" alt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=15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44E8BCE-CED0-496D-ADFB-F6A60B2AFE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00" y="4262628"/>
                <a:ext cx="4308728" cy="461665"/>
              </a:xfrm>
              <a:prstGeom prst="rect">
                <a:avLst/>
              </a:prstGeom>
              <a:blipFill>
                <a:blip r:embed="rId6"/>
                <a:stretch>
                  <a:fillRect l="-282" b="-384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row: Right 16">
            <a:extLst>
              <a:ext uri="{FF2B5EF4-FFF2-40B4-BE49-F238E27FC236}">
                <a16:creationId xmlns:a16="http://schemas.microsoft.com/office/drawing/2014/main" id="{A4CD1220-3BD1-4B31-863C-B9101BDB1574}"/>
              </a:ext>
            </a:extLst>
          </p:cNvPr>
          <p:cNvSpPr/>
          <p:nvPr/>
        </p:nvSpPr>
        <p:spPr>
          <a:xfrm>
            <a:off x="3457004" y="5851881"/>
            <a:ext cx="972316" cy="34739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0136ECE-3580-4A00-9BAE-E28FC22149E8}"/>
                  </a:ext>
                </a:extLst>
              </p:cNvPr>
              <p:cNvSpPr/>
              <p:nvPr/>
            </p:nvSpPr>
            <p:spPr>
              <a:xfrm>
                <a:off x="4470264" y="5756582"/>
                <a:ext cx="4468724" cy="461665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i="1" baseline="-25000" dirty="0" err="1" smtClean="0"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+6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+15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=24</m:t>
                      </m:r>
                      <m:r>
                        <a:rPr lang="en-US" altLang="en-US" sz="2400" b="0" i="1" dirty="0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0136ECE-3580-4A00-9BAE-E28FC22149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0264" y="5756582"/>
                <a:ext cx="446872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837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1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1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uiExpand="1" build="p" bldLvl="2"/>
      <p:bldP spid="2" grpId="0" animBg="1"/>
      <p:bldP spid="2" grpId="1" animBg="1"/>
      <p:bldP spid="4" grpId="0" animBg="1"/>
      <p:bldP spid="5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22988-77DD-44A7-97B8-0A73296A3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Series Circuit in PHET</a:t>
            </a:r>
          </a:p>
        </p:txBody>
      </p:sp>
      <p:pic>
        <p:nvPicPr>
          <p:cNvPr id="4" name="PHET Simple Series Circuit">
            <a:hlinkClick r:id="" action="ppaction://media"/>
            <a:extLst>
              <a:ext uri="{FF2B5EF4-FFF2-40B4-BE49-F238E27FC236}">
                <a16:creationId xmlns:a16="http://schemas.microsoft.com/office/drawing/2014/main" id="{70D3B253-D439-46E7-AB1B-C29AA0E8D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414" y="1894661"/>
            <a:ext cx="7321171" cy="47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3135</TotalTime>
  <Words>590</Words>
  <Application>Microsoft Office PowerPoint</Application>
  <PresentationFormat>On-screen Show (4:3)</PresentationFormat>
  <Paragraphs>90</Paragraphs>
  <Slides>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Cambria Math</vt:lpstr>
      <vt:lpstr>Times New Roman</vt:lpstr>
      <vt:lpstr>Verdana</vt:lpstr>
      <vt:lpstr>Wingdings</vt:lpstr>
      <vt:lpstr>Profile</vt:lpstr>
      <vt:lpstr>Picture</vt:lpstr>
      <vt:lpstr>Simple Series Circuits</vt:lpstr>
      <vt:lpstr>Simple Series Circuits</vt:lpstr>
      <vt:lpstr>Simple Series Circuit – “Loop Rule” Conservation of Energy</vt:lpstr>
      <vt:lpstr>Simple Series Circuit - Conservation of Charge</vt:lpstr>
      <vt:lpstr>Simple Series Circuit – Determining Requivalent</vt:lpstr>
      <vt:lpstr>Example – Simple Series Circuit</vt:lpstr>
      <vt:lpstr>Example – Simple Series Circuit Find Req and I</vt:lpstr>
      <vt:lpstr>Example – Simple Series Circuit Find Vn</vt:lpstr>
      <vt:lpstr>Simple Series Circuit in PHET</vt:lpstr>
    </vt:vector>
  </TitlesOfParts>
  <Company>WCSD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Kirchoff’s Laws</dc:title>
  <dc:creator>Science-laptop</dc:creator>
  <cp:lastModifiedBy>Charlie Ropes</cp:lastModifiedBy>
  <cp:revision>71</cp:revision>
  <dcterms:created xsi:type="dcterms:W3CDTF">2006-10-27T13:34:16Z</dcterms:created>
  <dcterms:modified xsi:type="dcterms:W3CDTF">2023-04-25T21:23:16Z</dcterms:modified>
</cp:coreProperties>
</file>